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8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A71ADB-38A2-4187-AFA5-9127BA977266}" type="doc">
      <dgm:prSet loTypeId="urn:microsoft.com/office/officeart/2005/8/layout/hList7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DCEE6A-A717-4B0B-A479-5863AA389573}">
      <dgm:prSet phldrT="[Metin]"/>
      <dgm:spPr/>
      <dgm:t>
        <a:bodyPr/>
        <a:lstStyle/>
        <a:p>
          <a:r>
            <a:rPr lang="tr-TR" dirty="0" smtClean="0"/>
            <a:t>DYK Genel Esaslar</a:t>
          </a:r>
          <a:endParaRPr lang="en-US" dirty="0"/>
        </a:p>
      </dgm:t>
    </dgm:pt>
    <dgm:pt modelId="{7795F13A-6358-4099-B39D-F75DB6EBFD2B}" type="parTrans" cxnId="{E2E83F61-1E3D-4782-AECB-54D09F34D428}">
      <dgm:prSet/>
      <dgm:spPr/>
      <dgm:t>
        <a:bodyPr/>
        <a:lstStyle/>
        <a:p>
          <a:endParaRPr lang="en-US"/>
        </a:p>
      </dgm:t>
    </dgm:pt>
    <dgm:pt modelId="{1259C416-A687-454E-A7B4-C4A3ACD169B6}" type="sibTrans" cxnId="{E2E83F61-1E3D-4782-AECB-54D09F34D428}">
      <dgm:prSet/>
      <dgm:spPr/>
      <dgm:t>
        <a:bodyPr/>
        <a:lstStyle/>
        <a:p>
          <a:endParaRPr lang="en-US"/>
        </a:p>
      </dgm:t>
    </dgm:pt>
    <dgm:pt modelId="{8BD39555-A157-4E20-B260-A233740EFAA5}">
      <dgm:prSet phldrT="[Metin]"/>
      <dgm:spPr/>
      <dgm:t>
        <a:bodyPr/>
        <a:lstStyle/>
        <a:p>
          <a:r>
            <a:rPr lang="tr-TR" dirty="0" smtClean="0"/>
            <a:t>Mali İşlemler</a:t>
          </a:r>
          <a:endParaRPr lang="en-US" dirty="0"/>
        </a:p>
      </dgm:t>
    </dgm:pt>
    <dgm:pt modelId="{DD012075-514D-4FB1-B84B-D81B6521ADE0}" type="parTrans" cxnId="{BEA4427F-5DE1-44C6-9EA2-0FE53FAB04CA}">
      <dgm:prSet/>
      <dgm:spPr/>
      <dgm:t>
        <a:bodyPr/>
        <a:lstStyle/>
        <a:p>
          <a:endParaRPr lang="en-US"/>
        </a:p>
      </dgm:t>
    </dgm:pt>
    <dgm:pt modelId="{BC7DA13D-E83E-4DE9-B1C3-CAC732DB8E5E}" type="sibTrans" cxnId="{BEA4427F-5DE1-44C6-9EA2-0FE53FAB04CA}">
      <dgm:prSet/>
      <dgm:spPr/>
      <dgm:t>
        <a:bodyPr/>
        <a:lstStyle/>
        <a:p>
          <a:endParaRPr lang="en-US"/>
        </a:p>
      </dgm:t>
    </dgm:pt>
    <dgm:pt modelId="{DADEC9A0-9D25-4DCD-8E9B-6FFCBD20CCF4}">
      <dgm:prSet phldrT="[Metin]"/>
      <dgm:spPr/>
      <dgm:t>
        <a:bodyPr/>
        <a:lstStyle/>
        <a:p>
          <a:r>
            <a:rPr lang="tr-TR" dirty="0" smtClean="0"/>
            <a:t>Gözden Geçirme 1.Dönemin Değerlendirmesi</a:t>
          </a:r>
          <a:endParaRPr lang="en-US" dirty="0"/>
        </a:p>
      </dgm:t>
    </dgm:pt>
    <dgm:pt modelId="{2B88ACD7-15D2-445A-87C9-B3ADDA3C4BC8}" type="parTrans" cxnId="{89164C54-3CAF-41E5-B5E5-768CA7E94854}">
      <dgm:prSet/>
      <dgm:spPr/>
      <dgm:t>
        <a:bodyPr/>
        <a:lstStyle/>
        <a:p>
          <a:endParaRPr lang="en-US"/>
        </a:p>
      </dgm:t>
    </dgm:pt>
    <dgm:pt modelId="{9960B81D-E4AC-4747-A197-9227D728F12D}" type="sibTrans" cxnId="{89164C54-3CAF-41E5-B5E5-768CA7E94854}">
      <dgm:prSet/>
      <dgm:spPr/>
      <dgm:t>
        <a:bodyPr/>
        <a:lstStyle/>
        <a:p>
          <a:endParaRPr lang="en-US"/>
        </a:p>
      </dgm:t>
    </dgm:pt>
    <dgm:pt modelId="{09E6C3F7-8AC3-4268-97FE-770D3E4A7B2C}">
      <dgm:prSet phldrT="[Metin]"/>
      <dgm:spPr/>
      <dgm:t>
        <a:bodyPr/>
        <a:lstStyle/>
        <a:p>
          <a:r>
            <a:rPr lang="tr-TR" dirty="0" smtClean="0"/>
            <a:t>Görüş - Öneri</a:t>
          </a:r>
        </a:p>
        <a:p>
          <a:r>
            <a:rPr lang="tr-TR" dirty="0" smtClean="0"/>
            <a:t>Sorular</a:t>
          </a:r>
          <a:endParaRPr lang="en-US" dirty="0"/>
        </a:p>
      </dgm:t>
    </dgm:pt>
    <dgm:pt modelId="{705F3D45-6C4E-4E01-9838-505C9F04103D}" type="parTrans" cxnId="{E870891B-967F-4D1E-ADD0-80E24204BE65}">
      <dgm:prSet/>
      <dgm:spPr/>
      <dgm:t>
        <a:bodyPr/>
        <a:lstStyle/>
        <a:p>
          <a:endParaRPr lang="en-US"/>
        </a:p>
      </dgm:t>
    </dgm:pt>
    <dgm:pt modelId="{7F6E963A-3A4C-4F1E-AF5B-AC28601D8F42}" type="sibTrans" cxnId="{E870891B-967F-4D1E-ADD0-80E24204BE65}">
      <dgm:prSet/>
      <dgm:spPr/>
      <dgm:t>
        <a:bodyPr/>
        <a:lstStyle/>
        <a:p>
          <a:endParaRPr lang="en-US"/>
        </a:p>
      </dgm:t>
    </dgm:pt>
    <dgm:pt modelId="{BE048E12-D5ED-4D54-A6EE-515DB67F04A6}" type="pres">
      <dgm:prSet presAssocID="{C2A71ADB-38A2-4187-AFA5-9127BA97726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7DA558-93DC-48C5-9E59-9FF7FFB6FBC5}" type="pres">
      <dgm:prSet presAssocID="{C2A71ADB-38A2-4187-AFA5-9127BA977266}" presName="fgShape" presStyleLbl="fgShp" presStyleIdx="0" presStyleCnt="1"/>
      <dgm:spPr/>
    </dgm:pt>
    <dgm:pt modelId="{8BE0AA3C-F97A-4764-B508-831A2FCF9E64}" type="pres">
      <dgm:prSet presAssocID="{C2A71ADB-38A2-4187-AFA5-9127BA977266}" presName="linComp" presStyleCnt="0"/>
      <dgm:spPr/>
    </dgm:pt>
    <dgm:pt modelId="{7D88B80F-8B21-4AAC-BF2C-3B0F76F3C666}" type="pres">
      <dgm:prSet presAssocID="{8BDCEE6A-A717-4B0B-A479-5863AA389573}" presName="compNode" presStyleCnt="0"/>
      <dgm:spPr/>
    </dgm:pt>
    <dgm:pt modelId="{DEF2D047-6A82-42F4-A0B3-55BB7F6CAF23}" type="pres">
      <dgm:prSet presAssocID="{8BDCEE6A-A717-4B0B-A479-5863AA389573}" presName="bkgdShape" presStyleLbl="node1" presStyleIdx="0" presStyleCnt="4"/>
      <dgm:spPr/>
      <dgm:t>
        <a:bodyPr/>
        <a:lstStyle/>
        <a:p>
          <a:endParaRPr lang="en-US"/>
        </a:p>
      </dgm:t>
    </dgm:pt>
    <dgm:pt modelId="{9CFBFB03-FC57-43CE-A3FA-F2598905D253}" type="pres">
      <dgm:prSet presAssocID="{8BDCEE6A-A717-4B0B-A479-5863AA389573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E90785-FF79-4868-8F47-7CA00D0D72B3}" type="pres">
      <dgm:prSet presAssocID="{8BDCEE6A-A717-4B0B-A479-5863AA389573}" presName="invisiNode" presStyleLbl="node1" presStyleIdx="0" presStyleCnt="4"/>
      <dgm:spPr/>
    </dgm:pt>
    <dgm:pt modelId="{014F4386-0E51-44B0-B215-CAFC62346187}" type="pres">
      <dgm:prSet presAssocID="{8BDCEE6A-A717-4B0B-A479-5863AA389573}" presName="imagNode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0AEB9A8-30A4-41FD-AE40-4B1A2A89B457}" type="pres">
      <dgm:prSet presAssocID="{1259C416-A687-454E-A7B4-C4A3ACD169B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9605A39-9FD4-4581-BF07-5C9D5B50DA5C}" type="pres">
      <dgm:prSet presAssocID="{8BD39555-A157-4E20-B260-A233740EFAA5}" presName="compNode" presStyleCnt="0"/>
      <dgm:spPr/>
    </dgm:pt>
    <dgm:pt modelId="{451EAE2A-39CF-417F-B740-297AD3937B5C}" type="pres">
      <dgm:prSet presAssocID="{8BD39555-A157-4E20-B260-A233740EFAA5}" presName="bkgdShape" presStyleLbl="node1" presStyleIdx="1" presStyleCnt="4"/>
      <dgm:spPr/>
      <dgm:t>
        <a:bodyPr/>
        <a:lstStyle/>
        <a:p>
          <a:endParaRPr lang="en-US"/>
        </a:p>
      </dgm:t>
    </dgm:pt>
    <dgm:pt modelId="{E07808C8-874F-470C-B3D9-69F46840B46F}" type="pres">
      <dgm:prSet presAssocID="{8BD39555-A157-4E20-B260-A233740EFAA5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FEE1D-A4A6-40B3-95AA-8834D78C00AE}" type="pres">
      <dgm:prSet presAssocID="{8BD39555-A157-4E20-B260-A233740EFAA5}" presName="invisiNode" presStyleLbl="node1" presStyleIdx="1" presStyleCnt="4"/>
      <dgm:spPr/>
    </dgm:pt>
    <dgm:pt modelId="{7A8613C8-F791-42E9-A47C-5C20CE8DEB52}" type="pres">
      <dgm:prSet presAssocID="{8BD39555-A157-4E20-B260-A233740EFAA5}" presName="imagNode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A94B482A-73A9-4FE8-9586-2F281FBC16C0}" type="pres">
      <dgm:prSet presAssocID="{BC7DA13D-E83E-4DE9-B1C3-CAC732DB8E5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EEA91AA-559F-463A-A026-29C003DD21C8}" type="pres">
      <dgm:prSet presAssocID="{DADEC9A0-9D25-4DCD-8E9B-6FFCBD20CCF4}" presName="compNode" presStyleCnt="0"/>
      <dgm:spPr/>
    </dgm:pt>
    <dgm:pt modelId="{D08ACFCF-EF90-4F19-9245-EA088D428A7F}" type="pres">
      <dgm:prSet presAssocID="{DADEC9A0-9D25-4DCD-8E9B-6FFCBD20CCF4}" presName="bkgdShape" presStyleLbl="node1" presStyleIdx="2" presStyleCnt="4"/>
      <dgm:spPr/>
      <dgm:t>
        <a:bodyPr/>
        <a:lstStyle/>
        <a:p>
          <a:endParaRPr lang="en-US"/>
        </a:p>
      </dgm:t>
    </dgm:pt>
    <dgm:pt modelId="{59FAD0F6-3397-4AD9-8769-6D32DF2E047B}" type="pres">
      <dgm:prSet presAssocID="{DADEC9A0-9D25-4DCD-8E9B-6FFCBD20CCF4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87754-33FE-4F63-ACED-BAFA0E40621A}" type="pres">
      <dgm:prSet presAssocID="{DADEC9A0-9D25-4DCD-8E9B-6FFCBD20CCF4}" presName="invisiNode" presStyleLbl="node1" presStyleIdx="2" presStyleCnt="4"/>
      <dgm:spPr/>
    </dgm:pt>
    <dgm:pt modelId="{95768B83-762C-469F-BA67-1FDBEEE87A61}" type="pres">
      <dgm:prSet presAssocID="{DADEC9A0-9D25-4DCD-8E9B-6FFCBD20CCF4}" presName="imagNode" presStyleLbl="fgImgPlace1" presStyleIdx="2" presStyleCnt="4" custScaleX="96330" custScaleY="99922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73E122E2-9B73-4FCC-9D10-49A0FA4A6AA5}" type="pres">
      <dgm:prSet presAssocID="{9960B81D-E4AC-4747-A197-9227D728F12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09C72D9-BC94-4C6A-A8C4-62EFB7135630}" type="pres">
      <dgm:prSet presAssocID="{09E6C3F7-8AC3-4268-97FE-770D3E4A7B2C}" presName="compNode" presStyleCnt="0"/>
      <dgm:spPr/>
    </dgm:pt>
    <dgm:pt modelId="{5BD5F326-B495-4C6C-A0C6-856219E64C26}" type="pres">
      <dgm:prSet presAssocID="{09E6C3F7-8AC3-4268-97FE-770D3E4A7B2C}" presName="bkgdShape" presStyleLbl="node1" presStyleIdx="3" presStyleCnt="4"/>
      <dgm:spPr/>
      <dgm:t>
        <a:bodyPr/>
        <a:lstStyle/>
        <a:p>
          <a:endParaRPr lang="en-US"/>
        </a:p>
      </dgm:t>
    </dgm:pt>
    <dgm:pt modelId="{9659A471-5F5F-4B1D-9013-47D60F9B294F}" type="pres">
      <dgm:prSet presAssocID="{09E6C3F7-8AC3-4268-97FE-770D3E4A7B2C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E3290-ADD0-4F4A-AE8A-EBA0EC410122}" type="pres">
      <dgm:prSet presAssocID="{09E6C3F7-8AC3-4268-97FE-770D3E4A7B2C}" presName="invisiNode" presStyleLbl="node1" presStyleIdx="3" presStyleCnt="4"/>
      <dgm:spPr/>
    </dgm:pt>
    <dgm:pt modelId="{7A52F515-DB13-4F2D-B8B4-FF2985F0B9B8}" type="pres">
      <dgm:prSet presAssocID="{09E6C3F7-8AC3-4268-97FE-770D3E4A7B2C}" presName="imagNode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4492E524-F6A6-40D1-B367-0F7BEEF4A570}" type="presOf" srcId="{09E6C3F7-8AC3-4268-97FE-770D3E4A7B2C}" destId="{9659A471-5F5F-4B1D-9013-47D60F9B294F}" srcOrd="1" destOrd="0" presId="urn:microsoft.com/office/officeart/2005/8/layout/hList7"/>
    <dgm:cxn modelId="{2E05716B-E94E-4C6F-97AA-BBB66A139A25}" type="presOf" srcId="{8BDCEE6A-A717-4B0B-A479-5863AA389573}" destId="{DEF2D047-6A82-42F4-A0B3-55BB7F6CAF23}" srcOrd="0" destOrd="0" presId="urn:microsoft.com/office/officeart/2005/8/layout/hList7"/>
    <dgm:cxn modelId="{5E942826-EC7F-4B9F-90A6-ECA66697E9AE}" type="presOf" srcId="{8BDCEE6A-A717-4B0B-A479-5863AA389573}" destId="{9CFBFB03-FC57-43CE-A3FA-F2598905D253}" srcOrd="1" destOrd="0" presId="urn:microsoft.com/office/officeart/2005/8/layout/hList7"/>
    <dgm:cxn modelId="{EED6DA51-0008-4E86-8EA3-09C56B08484A}" type="presOf" srcId="{C2A71ADB-38A2-4187-AFA5-9127BA977266}" destId="{BE048E12-D5ED-4D54-A6EE-515DB67F04A6}" srcOrd="0" destOrd="0" presId="urn:microsoft.com/office/officeart/2005/8/layout/hList7"/>
    <dgm:cxn modelId="{6ED8C758-01FA-41F3-89D2-5477E796F2F8}" type="presOf" srcId="{1259C416-A687-454E-A7B4-C4A3ACD169B6}" destId="{70AEB9A8-30A4-41FD-AE40-4B1A2A89B457}" srcOrd="0" destOrd="0" presId="urn:microsoft.com/office/officeart/2005/8/layout/hList7"/>
    <dgm:cxn modelId="{E870891B-967F-4D1E-ADD0-80E24204BE65}" srcId="{C2A71ADB-38A2-4187-AFA5-9127BA977266}" destId="{09E6C3F7-8AC3-4268-97FE-770D3E4A7B2C}" srcOrd="3" destOrd="0" parTransId="{705F3D45-6C4E-4E01-9838-505C9F04103D}" sibTransId="{7F6E963A-3A4C-4F1E-AF5B-AC28601D8F42}"/>
    <dgm:cxn modelId="{96530FE9-6DFF-4DD4-AF82-1DD102BA66B2}" type="presOf" srcId="{DADEC9A0-9D25-4DCD-8E9B-6FFCBD20CCF4}" destId="{D08ACFCF-EF90-4F19-9245-EA088D428A7F}" srcOrd="0" destOrd="0" presId="urn:microsoft.com/office/officeart/2005/8/layout/hList7"/>
    <dgm:cxn modelId="{51331A84-E7D9-4CF9-95F5-7094E53BA409}" type="presOf" srcId="{8BD39555-A157-4E20-B260-A233740EFAA5}" destId="{E07808C8-874F-470C-B3D9-69F46840B46F}" srcOrd="1" destOrd="0" presId="urn:microsoft.com/office/officeart/2005/8/layout/hList7"/>
    <dgm:cxn modelId="{16080B40-5092-4AAE-91C4-4E3FAF954A1D}" type="presOf" srcId="{9960B81D-E4AC-4747-A197-9227D728F12D}" destId="{73E122E2-9B73-4FCC-9D10-49A0FA4A6AA5}" srcOrd="0" destOrd="0" presId="urn:microsoft.com/office/officeart/2005/8/layout/hList7"/>
    <dgm:cxn modelId="{44EB0244-B661-46C0-BE75-20C91E2CB508}" type="presOf" srcId="{09E6C3F7-8AC3-4268-97FE-770D3E4A7B2C}" destId="{5BD5F326-B495-4C6C-A0C6-856219E64C26}" srcOrd="0" destOrd="0" presId="urn:microsoft.com/office/officeart/2005/8/layout/hList7"/>
    <dgm:cxn modelId="{76338B3C-C393-44BC-94E4-8DCDD8CFC048}" type="presOf" srcId="{DADEC9A0-9D25-4DCD-8E9B-6FFCBD20CCF4}" destId="{59FAD0F6-3397-4AD9-8769-6D32DF2E047B}" srcOrd="1" destOrd="0" presId="urn:microsoft.com/office/officeart/2005/8/layout/hList7"/>
    <dgm:cxn modelId="{BEA4427F-5DE1-44C6-9EA2-0FE53FAB04CA}" srcId="{C2A71ADB-38A2-4187-AFA5-9127BA977266}" destId="{8BD39555-A157-4E20-B260-A233740EFAA5}" srcOrd="1" destOrd="0" parTransId="{DD012075-514D-4FB1-B84B-D81B6521ADE0}" sibTransId="{BC7DA13D-E83E-4DE9-B1C3-CAC732DB8E5E}"/>
    <dgm:cxn modelId="{E2E83F61-1E3D-4782-AECB-54D09F34D428}" srcId="{C2A71ADB-38A2-4187-AFA5-9127BA977266}" destId="{8BDCEE6A-A717-4B0B-A479-5863AA389573}" srcOrd="0" destOrd="0" parTransId="{7795F13A-6358-4099-B39D-F75DB6EBFD2B}" sibTransId="{1259C416-A687-454E-A7B4-C4A3ACD169B6}"/>
    <dgm:cxn modelId="{EB498960-C81B-4891-AF43-A3D952BC0C5B}" type="presOf" srcId="{8BD39555-A157-4E20-B260-A233740EFAA5}" destId="{451EAE2A-39CF-417F-B740-297AD3937B5C}" srcOrd="0" destOrd="0" presId="urn:microsoft.com/office/officeart/2005/8/layout/hList7"/>
    <dgm:cxn modelId="{DE761EC9-9F45-4A86-B0E7-3C36D83DC1AE}" type="presOf" srcId="{BC7DA13D-E83E-4DE9-B1C3-CAC732DB8E5E}" destId="{A94B482A-73A9-4FE8-9586-2F281FBC16C0}" srcOrd="0" destOrd="0" presId="urn:microsoft.com/office/officeart/2005/8/layout/hList7"/>
    <dgm:cxn modelId="{89164C54-3CAF-41E5-B5E5-768CA7E94854}" srcId="{C2A71ADB-38A2-4187-AFA5-9127BA977266}" destId="{DADEC9A0-9D25-4DCD-8E9B-6FFCBD20CCF4}" srcOrd="2" destOrd="0" parTransId="{2B88ACD7-15D2-445A-87C9-B3ADDA3C4BC8}" sibTransId="{9960B81D-E4AC-4747-A197-9227D728F12D}"/>
    <dgm:cxn modelId="{C5B78F89-9CEB-4032-91FD-B030487DB10D}" type="presParOf" srcId="{BE048E12-D5ED-4D54-A6EE-515DB67F04A6}" destId="{B87DA558-93DC-48C5-9E59-9FF7FFB6FBC5}" srcOrd="0" destOrd="0" presId="urn:microsoft.com/office/officeart/2005/8/layout/hList7"/>
    <dgm:cxn modelId="{AC0061A5-97C0-4ECB-9CE1-DF8EB1C698C1}" type="presParOf" srcId="{BE048E12-D5ED-4D54-A6EE-515DB67F04A6}" destId="{8BE0AA3C-F97A-4764-B508-831A2FCF9E64}" srcOrd="1" destOrd="0" presId="urn:microsoft.com/office/officeart/2005/8/layout/hList7"/>
    <dgm:cxn modelId="{998C7247-EAB3-4CE3-B272-BFAA35C6D7CE}" type="presParOf" srcId="{8BE0AA3C-F97A-4764-B508-831A2FCF9E64}" destId="{7D88B80F-8B21-4AAC-BF2C-3B0F76F3C666}" srcOrd="0" destOrd="0" presId="urn:microsoft.com/office/officeart/2005/8/layout/hList7"/>
    <dgm:cxn modelId="{0CE306EC-DF29-4994-87C0-7E8F4CDDA502}" type="presParOf" srcId="{7D88B80F-8B21-4AAC-BF2C-3B0F76F3C666}" destId="{DEF2D047-6A82-42F4-A0B3-55BB7F6CAF23}" srcOrd="0" destOrd="0" presId="urn:microsoft.com/office/officeart/2005/8/layout/hList7"/>
    <dgm:cxn modelId="{F251E452-6B93-4461-8DE5-2EDD462BBB77}" type="presParOf" srcId="{7D88B80F-8B21-4AAC-BF2C-3B0F76F3C666}" destId="{9CFBFB03-FC57-43CE-A3FA-F2598905D253}" srcOrd="1" destOrd="0" presId="urn:microsoft.com/office/officeart/2005/8/layout/hList7"/>
    <dgm:cxn modelId="{80A5431C-15CD-4670-A4B9-D54C5C460543}" type="presParOf" srcId="{7D88B80F-8B21-4AAC-BF2C-3B0F76F3C666}" destId="{36E90785-FF79-4868-8F47-7CA00D0D72B3}" srcOrd="2" destOrd="0" presId="urn:microsoft.com/office/officeart/2005/8/layout/hList7"/>
    <dgm:cxn modelId="{27974106-2B80-48B9-8C59-E9E949AFCEAD}" type="presParOf" srcId="{7D88B80F-8B21-4AAC-BF2C-3B0F76F3C666}" destId="{014F4386-0E51-44B0-B215-CAFC62346187}" srcOrd="3" destOrd="0" presId="urn:microsoft.com/office/officeart/2005/8/layout/hList7"/>
    <dgm:cxn modelId="{248B1193-A5A3-4A78-BE60-7B376DD24CFD}" type="presParOf" srcId="{8BE0AA3C-F97A-4764-B508-831A2FCF9E64}" destId="{70AEB9A8-30A4-41FD-AE40-4B1A2A89B457}" srcOrd="1" destOrd="0" presId="urn:microsoft.com/office/officeart/2005/8/layout/hList7"/>
    <dgm:cxn modelId="{554B3BD9-8CD7-43CC-B1D0-2C01FE8B584F}" type="presParOf" srcId="{8BE0AA3C-F97A-4764-B508-831A2FCF9E64}" destId="{D9605A39-9FD4-4581-BF07-5C9D5B50DA5C}" srcOrd="2" destOrd="0" presId="urn:microsoft.com/office/officeart/2005/8/layout/hList7"/>
    <dgm:cxn modelId="{AF06882A-6C42-427A-B26C-C882B9AC25C4}" type="presParOf" srcId="{D9605A39-9FD4-4581-BF07-5C9D5B50DA5C}" destId="{451EAE2A-39CF-417F-B740-297AD3937B5C}" srcOrd="0" destOrd="0" presId="urn:microsoft.com/office/officeart/2005/8/layout/hList7"/>
    <dgm:cxn modelId="{F03A2E8D-2329-459B-AC94-33D95F22EAB4}" type="presParOf" srcId="{D9605A39-9FD4-4581-BF07-5C9D5B50DA5C}" destId="{E07808C8-874F-470C-B3D9-69F46840B46F}" srcOrd="1" destOrd="0" presId="urn:microsoft.com/office/officeart/2005/8/layout/hList7"/>
    <dgm:cxn modelId="{372A7B1C-F0FE-46A5-90A4-D9017D7D9548}" type="presParOf" srcId="{D9605A39-9FD4-4581-BF07-5C9D5B50DA5C}" destId="{941FEE1D-A4A6-40B3-95AA-8834D78C00AE}" srcOrd="2" destOrd="0" presId="urn:microsoft.com/office/officeart/2005/8/layout/hList7"/>
    <dgm:cxn modelId="{0F3346C5-238C-4ED3-AA58-297C9AD0DC02}" type="presParOf" srcId="{D9605A39-9FD4-4581-BF07-5C9D5B50DA5C}" destId="{7A8613C8-F791-42E9-A47C-5C20CE8DEB52}" srcOrd="3" destOrd="0" presId="urn:microsoft.com/office/officeart/2005/8/layout/hList7"/>
    <dgm:cxn modelId="{40CA1972-62F7-49ED-A199-91977049E00D}" type="presParOf" srcId="{8BE0AA3C-F97A-4764-B508-831A2FCF9E64}" destId="{A94B482A-73A9-4FE8-9586-2F281FBC16C0}" srcOrd="3" destOrd="0" presId="urn:microsoft.com/office/officeart/2005/8/layout/hList7"/>
    <dgm:cxn modelId="{5D0E53C1-5D8E-48BB-985E-FF6B61756EDC}" type="presParOf" srcId="{8BE0AA3C-F97A-4764-B508-831A2FCF9E64}" destId="{EEEA91AA-559F-463A-A026-29C003DD21C8}" srcOrd="4" destOrd="0" presId="urn:microsoft.com/office/officeart/2005/8/layout/hList7"/>
    <dgm:cxn modelId="{B3A0C3E9-408B-489B-B299-198178365A87}" type="presParOf" srcId="{EEEA91AA-559F-463A-A026-29C003DD21C8}" destId="{D08ACFCF-EF90-4F19-9245-EA088D428A7F}" srcOrd="0" destOrd="0" presId="urn:microsoft.com/office/officeart/2005/8/layout/hList7"/>
    <dgm:cxn modelId="{9E10D443-15D4-49C8-ABB5-885A68A9DCFD}" type="presParOf" srcId="{EEEA91AA-559F-463A-A026-29C003DD21C8}" destId="{59FAD0F6-3397-4AD9-8769-6D32DF2E047B}" srcOrd="1" destOrd="0" presId="urn:microsoft.com/office/officeart/2005/8/layout/hList7"/>
    <dgm:cxn modelId="{C85DA104-F6B9-40FF-9B4D-AF609551616D}" type="presParOf" srcId="{EEEA91AA-559F-463A-A026-29C003DD21C8}" destId="{F3A87754-33FE-4F63-ACED-BAFA0E40621A}" srcOrd="2" destOrd="0" presId="urn:microsoft.com/office/officeart/2005/8/layout/hList7"/>
    <dgm:cxn modelId="{9419F385-48EE-4F34-9388-8EA87E609B91}" type="presParOf" srcId="{EEEA91AA-559F-463A-A026-29C003DD21C8}" destId="{95768B83-762C-469F-BA67-1FDBEEE87A61}" srcOrd="3" destOrd="0" presId="urn:microsoft.com/office/officeart/2005/8/layout/hList7"/>
    <dgm:cxn modelId="{CB173D48-8EA5-43E1-8303-0CEA4659A435}" type="presParOf" srcId="{8BE0AA3C-F97A-4764-B508-831A2FCF9E64}" destId="{73E122E2-9B73-4FCC-9D10-49A0FA4A6AA5}" srcOrd="5" destOrd="0" presId="urn:microsoft.com/office/officeart/2005/8/layout/hList7"/>
    <dgm:cxn modelId="{1EC1D4A0-D4C1-4CAF-BA5A-CBBCD55F8313}" type="presParOf" srcId="{8BE0AA3C-F97A-4764-B508-831A2FCF9E64}" destId="{E09C72D9-BC94-4C6A-A8C4-62EFB7135630}" srcOrd="6" destOrd="0" presId="urn:microsoft.com/office/officeart/2005/8/layout/hList7"/>
    <dgm:cxn modelId="{182E761A-AABA-4530-A1CE-15F6E3D54AA0}" type="presParOf" srcId="{E09C72D9-BC94-4C6A-A8C4-62EFB7135630}" destId="{5BD5F326-B495-4C6C-A0C6-856219E64C26}" srcOrd="0" destOrd="0" presId="urn:microsoft.com/office/officeart/2005/8/layout/hList7"/>
    <dgm:cxn modelId="{8068FEB0-C730-4850-B0D5-6615A5C43489}" type="presParOf" srcId="{E09C72D9-BC94-4C6A-A8C4-62EFB7135630}" destId="{9659A471-5F5F-4B1D-9013-47D60F9B294F}" srcOrd="1" destOrd="0" presId="urn:microsoft.com/office/officeart/2005/8/layout/hList7"/>
    <dgm:cxn modelId="{5F51F6C8-8AD4-4FE9-BB20-D09260643897}" type="presParOf" srcId="{E09C72D9-BC94-4C6A-A8C4-62EFB7135630}" destId="{3ACE3290-ADD0-4F4A-AE8A-EBA0EC410122}" srcOrd="2" destOrd="0" presId="urn:microsoft.com/office/officeart/2005/8/layout/hList7"/>
    <dgm:cxn modelId="{4B4FC463-DDDA-41A0-B71E-69A48D02D190}" type="presParOf" srcId="{E09C72D9-BC94-4C6A-A8C4-62EFB7135630}" destId="{7A52F515-DB13-4F2D-B8B4-FF2985F0B9B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2D047-6A82-42F4-A0B3-55BB7F6CAF23}">
      <dsp:nvSpPr>
        <dsp:cNvPr id="0" name=""/>
        <dsp:cNvSpPr/>
      </dsp:nvSpPr>
      <dsp:spPr>
        <a:xfrm>
          <a:off x="2281" y="0"/>
          <a:ext cx="2391855" cy="45180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DYK Genel Esaslar</a:t>
          </a:r>
          <a:endParaRPr lang="en-US" sz="2200" kern="1200" dirty="0"/>
        </a:p>
      </dsp:txBody>
      <dsp:txXfrm>
        <a:off x="2281" y="1807210"/>
        <a:ext cx="2391855" cy="1807210"/>
      </dsp:txXfrm>
    </dsp:sp>
    <dsp:sp modelId="{014F4386-0E51-44B0-B215-CAFC62346187}">
      <dsp:nvSpPr>
        <dsp:cNvPr id="0" name=""/>
        <dsp:cNvSpPr/>
      </dsp:nvSpPr>
      <dsp:spPr>
        <a:xfrm>
          <a:off x="445958" y="271081"/>
          <a:ext cx="1504502" cy="15045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EAE2A-39CF-417F-B740-297AD3937B5C}">
      <dsp:nvSpPr>
        <dsp:cNvPr id="0" name=""/>
        <dsp:cNvSpPr/>
      </dsp:nvSpPr>
      <dsp:spPr>
        <a:xfrm>
          <a:off x="2465893" y="0"/>
          <a:ext cx="2391855" cy="45180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Mali İşlemler</a:t>
          </a:r>
          <a:endParaRPr lang="en-US" sz="2200" kern="1200" dirty="0"/>
        </a:p>
      </dsp:txBody>
      <dsp:txXfrm>
        <a:off x="2465893" y="1807210"/>
        <a:ext cx="2391855" cy="1807210"/>
      </dsp:txXfrm>
    </dsp:sp>
    <dsp:sp modelId="{7A8613C8-F791-42E9-A47C-5C20CE8DEB52}">
      <dsp:nvSpPr>
        <dsp:cNvPr id="0" name=""/>
        <dsp:cNvSpPr/>
      </dsp:nvSpPr>
      <dsp:spPr>
        <a:xfrm>
          <a:off x="2909569" y="271081"/>
          <a:ext cx="1504502" cy="150450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ACFCF-EF90-4F19-9245-EA088D428A7F}">
      <dsp:nvSpPr>
        <dsp:cNvPr id="0" name=""/>
        <dsp:cNvSpPr/>
      </dsp:nvSpPr>
      <dsp:spPr>
        <a:xfrm>
          <a:off x="4929504" y="0"/>
          <a:ext cx="2391855" cy="45180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Gözden Geçirme 1.Dönemin Değerlendirmesi</a:t>
          </a:r>
          <a:endParaRPr lang="en-US" sz="2200" kern="1200" dirty="0"/>
        </a:p>
      </dsp:txBody>
      <dsp:txXfrm>
        <a:off x="4929504" y="1807210"/>
        <a:ext cx="2391855" cy="1807210"/>
      </dsp:txXfrm>
    </dsp:sp>
    <dsp:sp modelId="{95768B83-762C-469F-BA67-1FDBEEE87A61}">
      <dsp:nvSpPr>
        <dsp:cNvPr id="0" name=""/>
        <dsp:cNvSpPr/>
      </dsp:nvSpPr>
      <dsp:spPr>
        <a:xfrm>
          <a:off x="5400789" y="271668"/>
          <a:ext cx="1449287" cy="1503329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D5F326-B495-4C6C-A0C6-856219E64C26}">
      <dsp:nvSpPr>
        <dsp:cNvPr id="0" name=""/>
        <dsp:cNvSpPr/>
      </dsp:nvSpPr>
      <dsp:spPr>
        <a:xfrm>
          <a:off x="7393116" y="0"/>
          <a:ext cx="2391855" cy="45180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Görüş - Öneri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Sorular</a:t>
          </a:r>
          <a:endParaRPr lang="en-US" sz="2200" kern="1200" dirty="0"/>
        </a:p>
      </dsp:txBody>
      <dsp:txXfrm>
        <a:off x="7393116" y="1807210"/>
        <a:ext cx="2391855" cy="1807210"/>
      </dsp:txXfrm>
    </dsp:sp>
    <dsp:sp modelId="{7A52F515-DB13-4F2D-B8B4-FF2985F0B9B8}">
      <dsp:nvSpPr>
        <dsp:cNvPr id="0" name=""/>
        <dsp:cNvSpPr/>
      </dsp:nvSpPr>
      <dsp:spPr>
        <a:xfrm>
          <a:off x="7836792" y="271081"/>
          <a:ext cx="1504502" cy="1504502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7DA558-93DC-48C5-9E59-9FF7FFB6FBC5}">
      <dsp:nvSpPr>
        <dsp:cNvPr id="0" name=""/>
        <dsp:cNvSpPr/>
      </dsp:nvSpPr>
      <dsp:spPr>
        <a:xfrm>
          <a:off x="391490" y="3614420"/>
          <a:ext cx="9004273" cy="67770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63077" y="2563557"/>
            <a:ext cx="8498324" cy="1646302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2015-2016 2. Dönem DYK Bilgilendirme Toplantısı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28771" y="6336833"/>
            <a:ext cx="7766936" cy="521167"/>
          </a:xfrm>
        </p:spPr>
        <p:txBody>
          <a:bodyPr/>
          <a:lstStyle/>
          <a:p>
            <a:r>
              <a:rPr lang="tr-TR" i="1" dirty="0" err="1" smtClean="0">
                <a:solidFill>
                  <a:schemeClr val="accent1">
                    <a:lumMod val="50000"/>
                  </a:schemeClr>
                </a:solidFill>
              </a:rPr>
              <a:t>Eyyübiye</a:t>
            </a:r>
            <a:r>
              <a:rPr lang="tr-TR" i="1" dirty="0" smtClean="0">
                <a:solidFill>
                  <a:schemeClr val="accent1">
                    <a:lumMod val="50000"/>
                  </a:schemeClr>
                </a:solidFill>
              </a:rPr>
              <a:t> Bilgi İşlem Bölümü</a:t>
            </a:r>
            <a:endParaRPr lang="en-US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31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0630" y="1405215"/>
            <a:ext cx="7910075" cy="3880773"/>
          </a:xfrm>
        </p:spPr>
        <p:txBody>
          <a:bodyPr>
            <a:normAutofit/>
          </a:bodyPr>
          <a:lstStyle/>
          <a:p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merkezince</a:t>
            </a:r>
            <a:r>
              <a:rPr lang="en-US" sz="2000" dirty="0"/>
              <a:t> </a:t>
            </a:r>
            <a:r>
              <a:rPr lang="en-US" sz="2000" dirty="0" err="1"/>
              <a:t>tutulması</a:t>
            </a:r>
            <a:r>
              <a:rPr lang="en-US" sz="2000" dirty="0"/>
              <a:t> </a:t>
            </a:r>
            <a:r>
              <a:rPr lang="en-US" sz="2000" dirty="0" err="1"/>
              <a:t>gereken</a:t>
            </a:r>
            <a:r>
              <a:rPr lang="en-US" sz="2000" dirty="0"/>
              <a:t> defter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dosyaları</a:t>
            </a:r>
            <a:r>
              <a:rPr lang="en-US" sz="2000" dirty="0"/>
              <a:t> </a:t>
            </a:r>
            <a:r>
              <a:rPr lang="en-US" sz="2000" dirty="0" err="1"/>
              <a:t>tutar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  <a:p>
            <a:pPr marL="0" indent="0" algn="ctr">
              <a:buNone/>
            </a:pPr>
            <a:r>
              <a:rPr lang="tr-TR" sz="2000" dirty="0"/>
              <a:t>a) </a:t>
            </a:r>
            <a:r>
              <a:rPr lang="en-US" sz="2000" dirty="0" err="1"/>
              <a:t>Öğrenci</a:t>
            </a:r>
            <a:r>
              <a:rPr lang="en-US" sz="2000" dirty="0"/>
              <a:t>/</a:t>
            </a:r>
            <a:r>
              <a:rPr lang="en-US" sz="2000" dirty="0" err="1"/>
              <a:t>kursiyer</a:t>
            </a:r>
            <a:r>
              <a:rPr lang="en-US" sz="2000" dirty="0"/>
              <a:t> </a:t>
            </a:r>
            <a:r>
              <a:rPr lang="en-US" sz="2000" dirty="0" err="1"/>
              <a:t>yoklama</a:t>
            </a:r>
            <a:r>
              <a:rPr lang="en-US" sz="2000" dirty="0"/>
              <a:t> </a:t>
            </a:r>
            <a:r>
              <a:rPr lang="en-US" sz="2000" dirty="0" err="1"/>
              <a:t>defteri</a:t>
            </a:r>
            <a:r>
              <a:rPr lang="en-US" sz="2000" dirty="0"/>
              <a:t>, </a:t>
            </a:r>
            <a:br>
              <a:rPr lang="en-US" sz="2000" dirty="0"/>
            </a:br>
            <a:r>
              <a:rPr lang="en-US" sz="2000" dirty="0"/>
              <a:t>b)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ders</a:t>
            </a:r>
            <a:r>
              <a:rPr lang="en-US" sz="2000" dirty="0"/>
              <a:t> </a:t>
            </a:r>
            <a:r>
              <a:rPr lang="en-US" sz="2000" dirty="0" err="1"/>
              <a:t>defteri</a:t>
            </a:r>
            <a:r>
              <a:rPr lang="en-US" sz="2000" dirty="0"/>
              <a:t>, </a:t>
            </a:r>
            <a:br>
              <a:rPr lang="en-US" sz="2000" dirty="0"/>
            </a:br>
            <a:r>
              <a:rPr lang="en-US" sz="2000" dirty="0"/>
              <a:t>c) </a:t>
            </a:r>
            <a:r>
              <a:rPr lang="en-US" sz="2000" dirty="0" err="1"/>
              <a:t>Gelen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giden</a:t>
            </a:r>
            <a:r>
              <a:rPr lang="en-US" sz="2000" dirty="0"/>
              <a:t> </a:t>
            </a:r>
            <a:r>
              <a:rPr lang="en-US" sz="2000" dirty="0" err="1"/>
              <a:t>yazı</a:t>
            </a:r>
            <a:r>
              <a:rPr lang="en-US" sz="2000" dirty="0"/>
              <a:t> </a:t>
            </a:r>
            <a:r>
              <a:rPr lang="en-US" sz="2000" dirty="0" err="1"/>
              <a:t>dosyası</a:t>
            </a:r>
            <a:r>
              <a:rPr lang="en-US" sz="2000" dirty="0"/>
              <a:t>, </a:t>
            </a:r>
            <a:br>
              <a:rPr lang="en-US" sz="2000" dirty="0"/>
            </a:br>
            <a:r>
              <a:rPr lang="en-US" sz="2000" dirty="0"/>
              <a:t>ç)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ders</a:t>
            </a:r>
            <a:r>
              <a:rPr lang="en-US" sz="2000" dirty="0"/>
              <a:t> </a:t>
            </a:r>
            <a:r>
              <a:rPr lang="en-US" sz="2000" dirty="0" err="1"/>
              <a:t>plânları</a:t>
            </a:r>
            <a:r>
              <a:rPr lang="en-US" sz="2000" dirty="0"/>
              <a:t> </a:t>
            </a:r>
            <a:r>
              <a:rPr lang="en-US" sz="2000" dirty="0" err="1"/>
              <a:t>dosyası</a:t>
            </a:r>
            <a:r>
              <a:rPr lang="en-US" sz="2000" dirty="0"/>
              <a:t>, </a:t>
            </a:r>
            <a:br>
              <a:rPr lang="en-US" sz="2000" dirty="0"/>
            </a:br>
            <a:r>
              <a:rPr lang="en-US" sz="2000" dirty="0"/>
              <a:t>d) </a:t>
            </a:r>
            <a:r>
              <a:rPr lang="en-US" sz="2000" dirty="0" err="1"/>
              <a:t>Denetim</a:t>
            </a:r>
            <a:r>
              <a:rPr lang="en-US" sz="2000" dirty="0"/>
              <a:t> </a:t>
            </a:r>
            <a:r>
              <a:rPr lang="en-US" sz="2000" dirty="0" err="1"/>
              <a:t>defteri</a:t>
            </a:r>
            <a:r>
              <a:rPr lang="en-US" sz="2000" dirty="0"/>
              <a:t>, </a:t>
            </a:r>
            <a:endParaRPr lang="tr-TR" sz="2000" dirty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tr-TR" sz="2000" dirty="0" smtClean="0"/>
          </a:p>
          <a:p>
            <a:r>
              <a:rPr lang="en-US" sz="2000" dirty="0" err="1"/>
              <a:t>DYK’nın</a:t>
            </a:r>
            <a:r>
              <a:rPr lang="en-US" sz="2000" dirty="0"/>
              <a:t> </a:t>
            </a:r>
            <a:r>
              <a:rPr lang="en-US" sz="2000" dirty="0" err="1"/>
              <a:t>işleyişini</a:t>
            </a:r>
            <a:r>
              <a:rPr lang="en-US" sz="2000" dirty="0"/>
              <a:t>, </a:t>
            </a:r>
            <a:r>
              <a:rPr lang="en-US" sz="2000" dirty="0" err="1"/>
              <a:t>düzen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disiplinini</a:t>
            </a:r>
            <a:r>
              <a:rPr lang="en-US" sz="2000" dirty="0"/>
              <a:t> </a:t>
            </a:r>
            <a:r>
              <a:rPr lang="en-US" sz="2000" dirty="0" err="1"/>
              <a:t>sağlayıcı</a:t>
            </a:r>
            <a:r>
              <a:rPr lang="en-US" sz="2000" dirty="0"/>
              <a:t> </a:t>
            </a:r>
            <a:r>
              <a:rPr lang="en-US" sz="2000" dirty="0" err="1"/>
              <a:t>tedbirleri</a:t>
            </a:r>
            <a:r>
              <a:rPr lang="en-US" sz="2000" dirty="0"/>
              <a:t> </a:t>
            </a:r>
            <a:r>
              <a:rPr lang="en-US" sz="2000" dirty="0" err="1"/>
              <a:t>alır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677334" y="437322"/>
            <a:ext cx="8596668" cy="649357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KURS MERKEZLERİ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957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5861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KURSLARA ÖĞRETMEN GÖREVLENDİRMESİ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64242"/>
            <a:ext cx="8596668" cy="46775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merkezinde</a:t>
            </a:r>
            <a:r>
              <a:rPr lang="en-US" sz="2000" dirty="0"/>
              <a:t> </a:t>
            </a:r>
            <a:r>
              <a:rPr lang="en-US" sz="2000" dirty="0" err="1"/>
              <a:t>görev</a:t>
            </a:r>
            <a:r>
              <a:rPr lang="en-US" sz="2000" dirty="0"/>
              <a:t> </a:t>
            </a:r>
            <a:r>
              <a:rPr lang="en-US" sz="2000" dirty="0" err="1"/>
              <a:t>alacak</a:t>
            </a:r>
            <a:r>
              <a:rPr lang="en-US" sz="2000" dirty="0"/>
              <a:t> </a:t>
            </a:r>
            <a:r>
              <a:rPr lang="en-US" sz="2000" dirty="0" err="1"/>
              <a:t>öğretmen</a:t>
            </a:r>
            <a:r>
              <a:rPr lang="en-US" sz="2000" dirty="0"/>
              <a:t>,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merkezini</a:t>
            </a:r>
            <a:r>
              <a:rPr lang="en-US" sz="2000" dirty="0"/>
              <a:t> </a:t>
            </a:r>
            <a:r>
              <a:rPr lang="en-US" sz="2000" dirty="0" err="1"/>
              <a:t>tercih</a:t>
            </a:r>
            <a:r>
              <a:rPr lang="en-US" sz="2000" dirty="0"/>
              <a:t> </a:t>
            </a:r>
            <a:r>
              <a:rPr lang="en-US" sz="2000" dirty="0" err="1"/>
              <a:t>eden</a:t>
            </a:r>
            <a:r>
              <a:rPr lang="en-US" sz="2000" dirty="0"/>
              <a:t> </a:t>
            </a:r>
            <a:r>
              <a:rPr lang="en-US" sz="2000" dirty="0" err="1"/>
              <a:t>öğretmenler</a:t>
            </a:r>
            <a:r>
              <a:rPr lang="en-US" sz="2000" dirty="0"/>
              <a:t> </a:t>
            </a:r>
            <a:r>
              <a:rPr lang="en-US" sz="2000" dirty="0" err="1"/>
              <a:t>arasından</a:t>
            </a:r>
            <a:r>
              <a:rPr lang="en-US" sz="2000" dirty="0"/>
              <a:t> </a:t>
            </a:r>
            <a:r>
              <a:rPr lang="en-US" sz="2000" dirty="0" err="1"/>
              <a:t>veli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öğrencilerin</a:t>
            </a:r>
            <a:r>
              <a:rPr lang="en-US" sz="2000" dirty="0"/>
              <a:t> </a:t>
            </a:r>
            <a:r>
              <a:rPr lang="en-US" sz="2000" dirty="0" err="1"/>
              <a:t>tercihleri</a:t>
            </a:r>
            <a:r>
              <a:rPr lang="en-US" sz="2000" dirty="0"/>
              <a:t> de </a:t>
            </a:r>
            <a:r>
              <a:rPr lang="en-US" sz="2000" dirty="0" err="1"/>
              <a:t>dikkate</a:t>
            </a:r>
            <a:r>
              <a:rPr lang="en-US" sz="2000" dirty="0"/>
              <a:t> </a:t>
            </a:r>
            <a:r>
              <a:rPr lang="en-US" sz="2000" dirty="0" err="1"/>
              <a:t>alınarak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merkezi</a:t>
            </a:r>
            <a:r>
              <a:rPr lang="en-US" sz="2000" dirty="0"/>
              <a:t> </a:t>
            </a:r>
            <a:r>
              <a:rPr lang="en-US" sz="2000" dirty="0" err="1"/>
              <a:t>müdürlüğünce</a:t>
            </a:r>
            <a:r>
              <a:rPr lang="en-US" sz="2000" dirty="0"/>
              <a:t> </a:t>
            </a:r>
            <a:r>
              <a:rPr lang="en-US" sz="2000" dirty="0" err="1"/>
              <a:t>belirlenir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algn="just"/>
            <a:r>
              <a:rPr lang="en-US" sz="2000" dirty="0" err="1" smtClean="0"/>
              <a:t>Bilgi</a:t>
            </a:r>
            <a:r>
              <a:rPr lang="en-US" sz="2000" dirty="0" smtClean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tecrübesi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branşında</a:t>
            </a:r>
            <a:r>
              <a:rPr lang="en-US" sz="2000" dirty="0"/>
              <a:t> </a:t>
            </a:r>
            <a:r>
              <a:rPr lang="en-US" sz="2000" dirty="0" err="1"/>
              <a:t>temayüz</a:t>
            </a:r>
            <a:r>
              <a:rPr lang="en-US" sz="2000" dirty="0"/>
              <a:t> </a:t>
            </a:r>
            <a:r>
              <a:rPr lang="en-US" sz="2000" dirty="0" err="1"/>
              <a:t>etmiş</a:t>
            </a:r>
            <a:r>
              <a:rPr lang="en-US" sz="2000" dirty="0"/>
              <a:t>, </a:t>
            </a:r>
            <a:r>
              <a:rPr lang="en-US" sz="2000" dirty="0" err="1"/>
              <a:t>çevresi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iyi</a:t>
            </a:r>
            <a:r>
              <a:rPr lang="en-US" sz="2000" dirty="0"/>
              <a:t> </a:t>
            </a:r>
            <a:r>
              <a:rPr lang="en-US" sz="2000" dirty="0" err="1"/>
              <a:t>ilişkiler</a:t>
            </a:r>
            <a:r>
              <a:rPr lang="en-US" sz="2000" dirty="0"/>
              <a:t> </a:t>
            </a:r>
            <a:r>
              <a:rPr lang="en-US" sz="2000" dirty="0" err="1"/>
              <a:t>kurabilen</a:t>
            </a:r>
            <a:r>
              <a:rPr lang="en-US" sz="2000" dirty="0"/>
              <a:t> </a:t>
            </a:r>
            <a:r>
              <a:rPr lang="en-US" sz="2000" dirty="0" err="1"/>
              <a:t>öğrenme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öğretme</a:t>
            </a:r>
            <a:r>
              <a:rPr lang="en-US" sz="2000" dirty="0"/>
              <a:t> </a:t>
            </a:r>
            <a:r>
              <a:rPr lang="en-US" sz="2000" dirty="0" err="1"/>
              <a:t>yöntem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tekniklerine</a:t>
            </a:r>
            <a:r>
              <a:rPr lang="en-US" sz="2000" dirty="0"/>
              <a:t> </a:t>
            </a:r>
            <a:r>
              <a:rPr lang="en-US" sz="2000" dirty="0" err="1"/>
              <a:t>hâkim</a:t>
            </a:r>
            <a:r>
              <a:rPr lang="en-US" sz="2000" dirty="0"/>
              <a:t>, </a:t>
            </a:r>
            <a:r>
              <a:rPr lang="en-US" sz="2000" dirty="0" err="1"/>
              <a:t>teknolojik</a:t>
            </a:r>
            <a:r>
              <a:rPr lang="en-US" sz="2000" dirty="0"/>
              <a:t> </a:t>
            </a:r>
            <a:r>
              <a:rPr lang="en-US" sz="2000" dirty="0" err="1"/>
              <a:t>araç-gereçleri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ortamında</a:t>
            </a:r>
            <a:r>
              <a:rPr lang="en-US" sz="2000" dirty="0"/>
              <a:t> </a:t>
            </a:r>
            <a:r>
              <a:rPr lang="en-US" sz="2000" dirty="0" err="1"/>
              <a:t>kullanabilenler</a:t>
            </a:r>
            <a:r>
              <a:rPr lang="en-US" sz="2000" dirty="0"/>
              <a:t>, </a:t>
            </a:r>
            <a:endParaRPr lang="tr-TR" sz="2000" dirty="0" smtClean="0"/>
          </a:p>
          <a:p>
            <a:pPr algn="just"/>
            <a:r>
              <a:rPr lang="en-US" sz="2000" dirty="0" err="1" smtClean="0"/>
              <a:t>Veli</a:t>
            </a:r>
            <a:r>
              <a:rPr lang="en-US" sz="2000" dirty="0" smtClean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öğrencilerin</a:t>
            </a:r>
            <a:r>
              <a:rPr lang="en-US" sz="2000" dirty="0"/>
              <a:t> </a:t>
            </a:r>
            <a:r>
              <a:rPr lang="en-US" sz="2000" dirty="0" err="1"/>
              <a:t>tercihte</a:t>
            </a:r>
            <a:r>
              <a:rPr lang="en-US" sz="2000" dirty="0"/>
              <a:t> </a:t>
            </a:r>
            <a:r>
              <a:rPr lang="en-US" sz="2000" dirty="0" err="1"/>
              <a:t>bulunduğu</a:t>
            </a:r>
            <a:r>
              <a:rPr lang="en-US" sz="2000" dirty="0"/>
              <a:t>, </a:t>
            </a:r>
            <a:endParaRPr lang="tr-TR" sz="2000" dirty="0" smtClean="0"/>
          </a:p>
          <a:p>
            <a:pPr algn="just"/>
            <a:r>
              <a:rPr lang="en-US" sz="2000" dirty="0" err="1" smtClean="0"/>
              <a:t>Branşında</a:t>
            </a:r>
            <a:r>
              <a:rPr lang="en-US" sz="2000" dirty="0" smtClean="0"/>
              <a:t> </a:t>
            </a:r>
            <a:r>
              <a:rPr lang="en-US" sz="2000" dirty="0" err="1"/>
              <a:t>girdiği</a:t>
            </a:r>
            <a:r>
              <a:rPr lang="en-US" sz="2000" dirty="0"/>
              <a:t> </a:t>
            </a:r>
            <a:r>
              <a:rPr lang="en-US" sz="2000" dirty="0" err="1"/>
              <a:t>derslerdeki</a:t>
            </a:r>
            <a:r>
              <a:rPr lang="en-US" sz="2000" dirty="0"/>
              <a:t> E-</a:t>
            </a:r>
            <a:r>
              <a:rPr lang="en-US" sz="2000" dirty="0" err="1"/>
              <a:t>Okul</a:t>
            </a:r>
            <a:r>
              <a:rPr lang="en-US" sz="2000" dirty="0"/>
              <a:t> “</a:t>
            </a:r>
            <a:r>
              <a:rPr lang="en-US" sz="2000" dirty="0" err="1"/>
              <a:t>Öğretmen</a:t>
            </a:r>
            <a:r>
              <a:rPr lang="en-US" sz="2000" dirty="0"/>
              <a:t> </a:t>
            </a:r>
            <a:r>
              <a:rPr lang="en-US" sz="2000" dirty="0" err="1"/>
              <a:t>Başarı</a:t>
            </a:r>
            <a:r>
              <a:rPr lang="en-US" sz="2000" dirty="0"/>
              <a:t> </a:t>
            </a:r>
            <a:r>
              <a:rPr lang="en-US" sz="2000" dirty="0" err="1"/>
              <a:t>Grafiği</a:t>
            </a:r>
            <a:r>
              <a:rPr lang="en-US" sz="2000" dirty="0"/>
              <a:t>”, </a:t>
            </a:r>
            <a:endParaRPr lang="tr-TR" sz="2000" dirty="0" smtClean="0"/>
          </a:p>
          <a:p>
            <a:pPr algn="just"/>
            <a:r>
              <a:rPr lang="en-US" sz="2000" dirty="0" err="1" smtClean="0"/>
              <a:t>Okuttuğu</a:t>
            </a:r>
            <a:r>
              <a:rPr lang="en-US" sz="2000" dirty="0" smtClean="0"/>
              <a:t> </a:t>
            </a:r>
            <a:r>
              <a:rPr lang="en-US" sz="2000" dirty="0" err="1"/>
              <a:t>sınıflardaki</a:t>
            </a:r>
            <a:r>
              <a:rPr lang="en-US" sz="2000" dirty="0"/>
              <a:t> </a:t>
            </a:r>
            <a:r>
              <a:rPr lang="en-US" sz="2000" dirty="0" err="1"/>
              <a:t>öğrencilerin</a:t>
            </a:r>
            <a:r>
              <a:rPr lang="en-US" sz="2000" dirty="0"/>
              <a:t> TEOG, YGS/LYS </a:t>
            </a:r>
            <a:r>
              <a:rPr lang="en-US" sz="2000" dirty="0" err="1"/>
              <a:t>başarı</a:t>
            </a:r>
            <a:r>
              <a:rPr lang="en-US" sz="2000" dirty="0"/>
              <a:t> </a:t>
            </a:r>
            <a:r>
              <a:rPr lang="en-US" sz="2000" dirty="0" err="1"/>
              <a:t>durumları</a:t>
            </a:r>
            <a:r>
              <a:rPr lang="en-US" sz="2000" dirty="0" smtClean="0"/>
              <a:t>,</a:t>
            </a:r>
            <a:endParaRPr lang="tr-TR" sz="2000" dirty="0" smtClean="0"/>
          </a:p>
          <a:p>
            <a:pPr algn="just"/>
            <a:r>
              <a:rPr lang="en-US" sz="2000" dirty="0" err="1" smtClean="0"/>
              <a:t>Alanında</a:t>
            </a:r>
            <a:r>
              <a:rPr lang="en-US" sz="2000" dirty="0" smtClean="0"/>
              <a:t> </a:t>
            </a:r>
            <a:r>
              <a:rPr lang="en-US" sz="2000" dirty="0" err="1"/>
              <a:t>yüksek</a:t>
            </a:r>
            <a:r>
              <a:rPr lang="en-US" sz="2000" dirty="0"/>
              <a:t> </a:t>
            </a:r>
            <a:r>
              <a:rPr lang="en-US" sz="2000" dirty="0" err="1"/>
              <a:t>lisans</a:t>
            </a:r>
            <a:r>
              <a:rPr lang="en-US" sz="2000" dirty="0"/>
              <a:t> </a:t>
            </a:r>
            <a:r>
              <a:rPr lang="en-US" sz="2000" dirty="0" err="1"/>
              <a:t>yapanlar</a:t>
            </a:r>
            <a:r>
              <a:rPr lang="en-US" sz="2000" dirty="0"/>
              <a:t>,         </a:t>
            </a:r>
            <a:endParaRPr lang="tr-TR" sz="2000" dirty="0" smtClean="0"/>
          </a:p>
          <a:p>
            <a:pPr algn="just"/>
            <a:r>
              <a:rPr lang="en-US" sz="2000" dirty="0" err="1" smtClean="0"/>
              <a:t>Öğretim</a:t>
            </a:r>
            <a:r>
              <a:rPr lang="en-US" sz="2000" dirty="0" smtClean="0"/>
              <a:t> </a:t>
            </a:r>
            <a:r>
              <a:rPr lang="en-US" sz="2000" dirty="0" err="1"/>
              <a:t>programı</a:t>
            </a:r>
            <a:r>
              <a:rPr lang="en-US" sz="2000" dirty="0"/>
              <a:t>, </a:t>
            </a:r>
            <a:r>
              <a:rPr lang="en-US" sz="2000" dirty="0" err="1"/>
              <a:t>öğretim</a:t>
            </a:r>
            <a:r>
              <a:rPr lang="en-US" sz="2000" dirty="0"/>
              <a:t> </a:t>
            </a:r>
            <a:r>
              <a:rPr lang="en-US" sz="2000" dirty="0" err="1"/>
              <a:t>yöntem</a:t>
            </a:r>
            <a:r>
              <a:rPr lang="en-US" sz="2000" dirty="0"/>
              <a:t> </a:t>
            </a:r>
            <a:r>
              <a:rPr lang="en-US" sz="2000" dirty="0" err="1"/>
              <a:t>teknikleri</a:t>
            </a:r>
            <a:r>
              <a:rPr lang="en-US" sz="2000" dirty="0"/>
              <a:t>, </a:t>
            </a:r>
            <a:r>
              <a:rPr lang="en-US" sz="2000" dirty="0" err="1"/>
              <a:t>sınıf</a:t>
            </a:r>
            <a:r>
              <a:rPr lang="en-US" sz="2000" dirty="0"/>
              <a:t> </a:t>
            </a:r>
            <a:r>
              <a:rPr lang="en-US" sz="2000" dirty="0" err="1"/>
              <a:t>yönetimi</a:t>
            </a:r>
            <a:r>
              <a:rPr lang="en-US" sz="2000" dirty="0"/>
              <a:t> </a:t>
            </a:r>
            <a:r>
              <a:rPr lang="en-US" sz="2000" dirty="0" err="1"/>
              <a:t>vb</a:t>
            </a:r>
            <a:r>
              <a:rPr lang="en-US" sz="2000" dirty="0"/>
              <a:t> </a:t>
            </a:r>
            <a:r>
              <a:rPr lang="en-US" sz="2000" dirty="0" err="1"/>
              <a:t>alanlarda</a:t>
            </a:r>
            <a:r>
              <a:rPr lang="en-US" sz="2000" dirty="0"/>
              <a:t> </a:t>
            </a:r>
            <a:r>
              <a:rPr lang="en-US" sz="2000" dirty="0" err="1"/>
              <a:t>hizmetiçi</a:t>
            </a:r>
            <a:r>
              <a:rPr lang="en-US" sz="2000" dirty="0"/>
              <a:t> </a:t>
            </a:r>
            <a:r>
              <a:rPr lang="en-US" sz="2000" dirty="0" err="1"/>
              <a:t>programları</a:t>
            </a:r>
            <a:r>
              <a:rPr lang="en-US" sz="2000" dirty="0"/>
              <a:t> </a:t>
            </a:r>
            <a:r>
              <a:rPr lang="en-US" sz="2000" dirty="0" err="1"/>
              <a:t>tamamlayanlar</a:t>
            </a:r>
            <a:r>
              <a:rPr lang="en-US" sz="2000" dirty="0"/>
              <a:t>,     </a:t>
            </a:r>
            <a:endParaRPr lang="tr-TR" sz="2000" dirty="0" smtClean="0"/>
          </a:p>
          <a:p>
            <a:pPr algn="just"/>
            <a:r>
              <a:rPr lang="en-US" sz="2000" dirty="0" err="1" smtClean="0"/>
              <a:t>Alanında</a:t>
            </a:r>
            <a:r>
              <a:rPr lang="en-US" sz="2000" dirty="0" smtClean="0"/>
              <a:t> </a:t>
            </a:r>
            <a:r>
              <a:rPr lang="en-US" sz="2000" dirty="0"/>
              <a:t>norm </a:t>
            </a:r>
            <a:r>
              <a:rPr lang="en-US" sz="2000" dirty="0" err="1"/>
              <a:t>fazlası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öğretmenler</a:t>
            </a:r>
            <a:r>
              <a:rPr lang="en-US" sz="2000" dirty="0"/>
              <a:t> </a:t>
            </a:r>
            <a:r>
              <a:rPr lang="en-US" sz="2000" dirty="0" err="1"/>
              <a:t>görevlendirilebilecektir</a:t>
            </a:r>
            <a:r>
              <a:rPr lang="en-US" sz="2000" dirty="0"/>
              <a:t>. </a:t>
            </a:r>
            <a:endParaRPr lang="tr-TR" sz="2000" dirty="0" smtClean="0"/>
          </a:p>
          <a:p>
            <a:pPr marL="0" indent="0" algn="just">
              <a:buNone/>
            </a:pPr>
            <a:r>
              <a:rPr lang="tr-TR" sz="2000" i="1" dirty="0" smtClean="0"/>
              <a:t>(Sıkça Sorulan Sorular 10. Madde)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016949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3" y="1546440"/>
            <a:ext cx="8876099" cy="4444927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/>
              <a:t>Kurslarda</a:t>
            </a:r>
            <a:r>
              <a:rPr lang="en-US" sz="2000" dirty="0"/>
              <a:t> </a:t>
            </a:r>
            <a:r>
              <a:rPr lang="en-US" sz="2000" dirty="0" err="1"/>
              <a:t>görev</a:t>
            </a:r>
            <a:r>
              <a:rPr lang="en-US" sz="2000" dirty="0"/>
              <a:t> </a:t>
            </a:r>
            <a:r>
              <a:rPr lang="en-US" sz="2000" dirty="0" err="1"/>
              <a:t>alacak</a:t>
            </a:r>
            <a:r>
              <a:rPr lang="en-US" sz="2000" dirty="0"/>
              <a:t> </a:t>
            </a:r>
            <a:r>
              <a:rPr lang="en-US" sz="2000" dirty="0" err="1"/>
              <a:t>öğretmenlerin</a:t>
            </a:r>
            <a:r>
              <a:rPr lang="en-US" sz="2000" dirty="0"/>
              <a:t> </a:t>
            </a:r>
            <a:r>
              <a:rPr lang="en-US" sz="2000" dirty="0" err="1"/>
              <a:t>belirlenmesi</a:t>
            </a:r>
            <a:r>
              <a:rPr lang="en-US" sz="2000" dirty="0"/>
              <a:t>, e-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modülü</a:t>
            </a:r>
            <a:r>
              <a:rPr lang="en-US" sz="2000" dirty="0"/>
              <a:t> </a:t>
            </a:r>
            <a:r>
              <a:rPr lang="en-US" sz="2000" dirty="0" err="1"/>
              <a:t>üzerinden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merkezi</a:t>
            </a:r>
            <a:r>
              <a:rPr lang="en-US" sz="2000" dirty="0"/>
              <a:t> </a:t>
            </a:r>
            <a:r>
              <a:rPr lang="en-US" sz="2000" dirty="0" err="1"/>
              <a:t>müdürlüğü</a:t>
            </a:r>
            <a:r>
              <a:rPr lang="en-US" sz="2000" dirty="0"/>
              <a:t>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öncelikle</a:t>
            </a:r>
            <a:r>
              <a:rPr lang="en-US" sz="2000" dirty="0"/>
              <a:t> o </a:t>
            </a:r>
            <a:r>
              <a:rPr lang="en-US" sz="2000" dirty="0" err="1"/>
              <a:t>kursa</a:t>
            </a:r>
            <a:r>
              <a:rPr lang="en-US" sz="2000" dirty="0"/>
              <a:t> </a:t>
            </a:r>
            <a:r>
              <a:rPr lang="en-US" sz="2000" dirty="0" err="1"/>
              <a:t>başvuru</a:t>
            </a:r>
            <a:r>
              <a:rPr lang="en-US" sz="2000" dirty="0"/>
              <a:t> </a:t>
            </a:r>
            <a:r>
              <a:rPr lang="en-US" sz="2000" dirty="0" err="1"/>
              <a:t>yapan</a:t>
            </a:r>
            <a:r>
              <a:rPr lang="en-US" sz="2000" dirty="0"/>
              <a:t> </a:t>
            </a:r>
            <a:r>
              <a:rPr lang="en-US" sz="2000" dirty="0" err="1"/>
              <a:t>kadrolu</a:t>
            </a:r>
            <a:r>
              <a:rPr lang="en-US" sz="2000" dirty="0"/>
              <a:t> </a:t>
            </a:r>
            <a:r>
              <a:rPr lang="en-US" sz="2000" dirty="0" err="1"/>
              <a:t>öğretmenler</a:t>
            </a:r>
            <a:r>
              <a:rPr lang="en-US" sz="2000" dirty="0"/>
              <a:t> </a:t>
            </a:r>
            <a:r>
              <a:rPr lang="en-US" sz="2000" dirty="0" err="1"/>
              <a:t>arasından</a:t>
            </a:r>
            <a:r>
              <a:rPr lang="en-US" sz="2000" dirty="0"/>
              <a:t> </a:t>
            </a:r>
            <a:r>
              <a:rPr lang="en-US" sz="2000" dirty="0" err="1"/>
              <a:t>öğrenci</a:t>
            </a:r>
            <a:r>
              <a:rPr lang="en-US" sz="2000" dirty="0"/>
              <a:t> </a:t>
            </a:r>
            <a:r>
              <a:rPr lang="en-US" sz="2000" dirty="0" err="1"/>
              <a:t>tercihleri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ihtiyaçlar</a:t>
            </a:r>
            <a:r>
              <a:rPr lang="en-US" sz="2000" dirty="0"/>
              <a:t> </a:t>
            </a:r>
            <a:r>
              <a:rPr lang="en-US" sz="2000" dirty="0" err="1"/>
              <a:t>gözetilerek</a:t>
            </a:r>
            <a:r>
              <a:rPr lang="en-US" sz="2000" dirty="0"/>
              <a:t> </a:t>
            </a:r>
            <a:r>
              <a:rPr lang="en-US" sz="2000" dirty="0" err="1"/>
              <a:t>yapılır</a:t>
            </a:r>
            <a:r>
              <a:rPr lang="en-US" sz="2000" dirty="0"/>
              <a:t>. </a:t>
            </a:r>
            <a:endParaRPr lang="tr-TR" sz="2000" dirty="0" smtClean="0"/>
          </a:p>
          <a:p>
            <a:pPr algn="just"/>
            <a:r>
              <a:rPr lang="en-US" sz="2000" dirty="0" err="1" smtClean="0"/>
              <a:t>Kurs</a:t>
            </a:r>
            <a:r>
              <a:rPr lang="en-US" sz="2000" dirty="0" smtClean="0"/>
              <a:t> </a:t>
            </a:r>
            <a:r>
              <a:rPr lang="en-US" sz="2000" dirty="0" err="1"/>
              <a:t>merkezleri</a:t>
            </a:r>
            <a:r>
              <a:rPr lang="en-US" sz="2000" dirty="0"/>
              <a:t>, </a:t>
            </a:r>
            <a:r>
              <a:rPr lang="en-US" sz="2000" dirty="0" err="1"/>
              <a:t>görev</a:t>
            </a:r>
            <a:r>
              <a:rPr lang="en-US" sz="2000" dirty="0"/>
              <a:t> </a:t>
            </a:r>
            <a:r>
              <a:rPr lang="en-US" sz="2000" dirty="0" err="1"/>
              <a:t>veremedikleri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görev</a:t>
            </a:r>
            <a:r>
              <a:rPr lang="en-US" sz="2000" dirty="0"/>
              <a:t> </a:t>
            </a:r>
            <a:r>
              <a:rPr lang="en-US" sz="2000" dirty="0" err="1"/>
              <a:t>verildiği</a:t>
            </a:r>
            <a:r>
              <a:rPr lang="en-US" sz="2000" dirty="0"/>
              <a:t> </a:t>
            </a:r>
            <a:r>
              <a:rPr lang="en-US" sz="2000" dirty="0" err="1"/>
              <a:t>hâlde</a:t>
            </a:r>
            <a:r>
              <a:rPr lang="en-US" sz="2000" dirty="0"/>
              <a:t> </a:t>
            </a:r>
            <a:r>
              <a:rPr lang="en-US" sz="2000" dirty="0" err="1"/>
              <a:t>girebilecekleri</a:t>
            </a:r>
            <a:r>
              <a:rPr lang="en-US" sz="2000" dirty="0"/>
              <a:t> </a:t>
            </a:r>
            <a:r>
              <a:rPr lang="en-US" sz="2000" dirty="0" err="1"/>
              <a:t>azami</a:t>
            </a:r>
            <a:r>
              <a:rPr lang="en-US" sz="2000" dirty="0"/>
              <a:t> </a:t>
            </a:r>
            <a:r>
              <a:rPr lang="en-US" sz="2000" dirty="0" err="1"/>
              <a:t>ders</a:t>
            </a:r>
            <a:r>
              <a:rPr lang="en-US" sz="2000" dirty="0"/>
              <a:t> </a:t>
            </a:r>
            <a:r>
              <a:rPr lang="en-US" sz="2000" dirty="0" err="1"/>
              <a:t>saatini</a:t>
            </a:r>
            <a:r>
              <a:rPr lang="en-US" sz="2000" dirty="0"/>
              <a:t> </a:t>
            </a:r>
            <a:r>
              <a:rPr lang="en-US" sz="2000" dirty="0" err="1"/>
              <a:t>dolduramayan</a:t>
            </a:r>
            <a:r>
              <a:rPr lang="en-US" sz="2000" dirty="0"/>
              <a:t> </a:t>
            </a:r>
            <a:r>
              <a:rPr lang="en-US" sz="2000" dirty="0" err="1"/>
              <a:t>öğretmenlerin</a:t>
            </a:r>
            <a:r>
              <a:rPr lang="en-US" sz="2000" dirty="0"/>
              <a:t> </a:t>
            </a:r>
            <a:r>
              <a:rPr lang="en-US" sz="2000" dirty="0" err="1"/>
              <a:t>diğer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merkezi</a:t>
            </a:r>
            <a:r>
              <a:rPr lang="en-US" sz="2000" dirty="0"/>
              <a:t> </a:t>
            </a:r>
            <a:r>
              <a:rPr lang="en-US" sz="2000" dirty="0" err="1"/>
              <a:t>tercihlerinde</a:t>
            </a:r>
            <a:r>
              <a:rPr lang="en-US" sz="2000" dirty="0"/>
              <a:t> de </a:t>
            </a:r>
            <a:r>
              <a:rPr lang="en-US" sz="2000" dirty="0" err="1"/>
              <a:t>görev</a:t>
            </a:r>
            <a:r>
              <a:rPr lang="en-US" sz="2000" dirty="0"/>
              <a:t> </a:t>
            </a:r>
            <a:r>
              <a:rPr lang="en-US" sz="2000" dirty="0" err="1"/>
              <a:t>alabilmesi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ekurs</a:t>
            </a:r>
            <a:r>
              <a:rPr lang="en-US" sz="2000" dirty="0"/>
              <a:t> </a:t>
            </a:r>
            <a:r>
              <a:rPr lang="en-US" sz="2000" dirty="0" err="1"/>
              <a:t>modülü</a:t>
            </a:r>
            <a:r>
              <a:rPr lang="en-US" sz="2000" dirty="0"/>
              <a:t> </a:t>
            </a:r>
            <a:r>
              <a:rPr lang="en-US" sz="2000" dirty="0" err="1"/>
              <a:t>üzerinden</a:t>
            </a:r>
            <a:r>
              <a:rPr lang="en-US" sz="2000" dirty="0"/>
              <a:t> “</a:t>
            </a:r>
            <a:r>
              <a:rPr lang="en-US" sz="2000" dirty="0" err="1"/>
              <a:t>ders</a:t>
            </a:r>
            <a:r>
              <a:rPr lang="en-US" sz="2000" dirty="0"/>
              <a:t> </a:t>
            </a:r>
            <a:r>
              <a:rPr lang="en-US" sz="2000" dirty="0" err="1"/>
              <a:t>tamamlama</a:t>
            </a:r>
            <a:r>
              <a:rPr lang="en-US" sz="2000" dirty="0"/>
              <a:t>” </a:t>
            </a:r>
            <a:r>
              <a:rPr lang="en-US" sz="2000" dirty="0" err="1"/>
              <a:t>butonunu</a:t>
            </a:r>
            <a:r>
              <a:rPr lang="en-US" sz="2000" dirty="0"/>
              <a:t> </a:t>
            </a:r>
            <a:r>
              <a:rPr lang="en-US" sz="2000" dirty="0" err="1"/>
              <a:t>işaretleyerek</a:t>
            </a:r>
            <a:r>
              <a:rPr lang="en-US" sz="2000" dirty="0"/>
              <a:t> </a:t>
            </a:r>
            <a:r>
              <a:rPr lang="en-US" sz="2000" dirty="0" err="1"/>
              <a:t>diğer</a:t>
            </a:r>
            <a:r>
              <a:rPr lang="en-US" sz="2000" dirty="0"/>
              <a:t> </a:t>
            </a:r>
            <a:r>
              <a:rPr lang="en-US" sz="2000" dirty="0" err="1"/>
              <a:t>tercihlerinde</a:t>
            </a:r>
            <a:r>
              <a:rPr lang="en-US" sz="2000" dirty="0"/>
              <a:t> </a:t>
            </a:r>
            <a:r>
              <a:rPr lang="en-US" sz="2000" dirty="0" err="1"/>
              <a:t>görev</a:t>
            </a:r>
            <a:r>
              <a:rPr lang="en-US" sz="2000" dirty="0"/>
              <a:t> </a:t>
            </a:r>
            <a:r>
              <a:rPr lang="en-US" sz="2000" dirty="0" err="1"/>
              <a:t>alması</a:t>
            </a:r>
            <a:r>
              <a:rPr lang="en-US" sz="2000" dirty="0"/>
              <a:t> </a:t>
            </a:r>
            <a:r>
              <a:rPr lang="en-US" sz="2000" dirty="0" err="1"/>
              <a:t>sağlanır</a:t>
            </a:r>
            <a:r>
              <a:rPr lang="en-US" sz="2000" dirty="0"/>
              <a:t>. Her </a:t>
            </a:r>
            <a:r>
              <a:rPr lang="en-US" sz="2000" dirty="0" err="1"/>
              <a:t>üç</a:t>
            </a:r>
            <a:r>
              <a:rPr lang="en-US" sz="2000" dirty="0"/>
              <a:t> </a:t>
            </a:r>
            <a:r>
              <a:rPr lang="en-US" sz="2000" dirty="0" err="1"/>
              <a:t>tercihinde</a:t>
            </a:r>
            <a:r>
              <a:rPr lang="en-US" sz="2000" dirty="0"/>
              <a:t> de </a:t>
            </a:r>
            <a:r>
              <a:rPr lang="en-US" sz="2000" dirty="0" err="1"/>
              <a:t>görev</a:t>
            </a:r>
            <a:r>
              <a:rPr lang="en-US" sz="2000" dirty="0"/>
              <a:t> </a:t>
            </a:r>
            <a:r>
              <a:rPr lang="en-US" sz="2000" dirty="0" err="1"/>
              <a:t>alamayan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da </a:t>
            </a:r>
            <a:r>
              <a:rPr lang="en-US" sz="2000" dirty="0" err="1"/>
              <a:t>girebilecekleri</a:t>
            </a:r>
            <a:r>
              <a:rPr lang="en-US" sz="2000" dirty="0"/>
              <a:t> </a:t>
            </a:r>
            <a:r>
              <a:rPr lang="en-US" sz="2000" dirty="0" err="1"/>
              <a:t>azami</a:t>
            </a:r>
            <a:r>
              <a:rPr lang="en-US" sz="2000" dirty="0"/>
              <a:t> </a:t>
            </a:r>
            <a:r>
              <a:rPr lang="en-US" sz="2000" dirty="0" err="1"/>
              <a:t>ders</a:t>
            </a:r>
            <a:r>
              <a:rPr lang="en-US" sz="2000" dirty="0"/>
              <a:t> </a:t>
            </a:r>
            <a:r>
              <a:rPr lang="en-US" sz="2000" dirty="0" err="1"/>
              <a:t>saatini</a:t>
            </a:r>
            <a:r>
              <a:rPr lang="en-US" sz="2000" dirty="0"/>
              <a:t> </a:t>
            </a:r>
            <a:r>
              <a:rPr lang="en-US" sz="2000" dirty="0" err="1"/>
              <a:t>doldurmayan</a:t>
            </a:r>
            <a:r>
              <a:rPr lang="en-US" sz="2000" dirty="0"/>
              <a:t> </a:t>
            </a:r>
            <a:r>
              <a:rPr lang="en-US" sz="2000" dirty="0" err="1"/>
              <a:t>öğretmenler</a:t>
            </a:r>
            <a:r>
              <a:rPr lang="en-US" sz="2000" dirty="0"/>
              <a:t> “</a:t>
            </a:r>
            <a:r>
              <a:rPr lang="en-US" sz="2000" dirty="0" err="1"/>
              <a:t>Tercihlerim</a:t>
            </a:r>
            <a:r>
              <a:rPr lang="en-US" sz="2000" dirty="0"/>
              <a:t> </a:t>
            </a:r>
            <a:r>
              <a:rPr lang="en-US" sz="2000" dirty="0" err="1"/>
              <a:t>dışında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merkezinde</a:t>
            </a:r>
            <a:r>
              <a:rPr lang="en-US" sz="2000" dirty="0"/>
              <a:t> </a:t>
            </a:r>
            <a:r>
              <a:rPr lang="en-US" sz="2000" dirty="0" err="1"/>
              <a:t>görevlendirilmek</a:t>
            </a:r>
            <a:r>
              <a:rPr lang="en-US" sz="2000" dirty="0"/>
              <a:t> </a:t>
            </a:r>
            <a:r>
              <a:rPr lang="en-US" sz="2000" dirty="0" err="1"/>
              <a:t>istiyorum</a:t>
            </a:r>
            <a:r>
              <a:rPr lang="en-US" sz="2000" dirty="0"/>
              <a:t>” </a:t>
            </a:r>
            <a:r>
              <a:rPr lang="en-US" sz="2000" dirty="0" err="1"/>
              <a:t>butonunu</a:t>
            </a:r>
            <a:r>
              <a:rPr lang="en-US" sz="2000" dirty="0"/>
              <a:t> </a:t>
            </a:r>
            <a:r>
              <a:rPr lang="en-US" sz="2000" dirty="0" err="1"/>
              <a:t>işaretlemişler</a:t>
            </a:r>
            <a:r>
              <a:rPr lang="en-US" sz="2000" dirty="0"/>
              <a:t> </a:t>
            </a:r>
            <a:r>
              <a:rPr lang="en-US" sz="2000" dirty="0" err="1"/>
              <a:t>ise</a:t>
            </a:r>
            <a:r>
              <a:rPr lang="en-US" sz="2000" dirty="0"/>
              <a:t> </a:t>
            </a:r>
            <a:r>
              <a:rPr lang="en-US" sz="2000" dirty="0" err="1"/>
              <a:t>ilçe</a:t>
            </a:r>
            <a:r>
              <a:rPr lang="en-US" sz="2000" dirty="0"/>
              <a:t> </a:t>
            </a:r>
            <a:r>
              <a:rPr lang="en-US" sz="2000" dirty="0" err="1"/>
              <a:t>millî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müdürlüklerince</a:t>
            </a:r>
            <a:r>
              <a:rPr lang="en-US" sz="2000" dirty="0"/>
              <a:t> </a:t>
            </a:r>
            <a:r>
              <a:rPr lang="en-US" sz="2000" dirty="0" err="1"/>
              <a:t>ihtiyacı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diğer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merkezlerinde</a:t>
            </a:r>
            <a:r>
              <a:rPr lang="en-US" sz="2000" dirty="0"/>
              <a:t> </a:t>
            </a:r>
            <a:r>
              <a:rPr lang="en-US" sz="2000" dirty="0" err="1"/>
              <a:t>görevlendirilebilirler</a:t>
            </a:r>
            <a:r>
              <a:rPr lang="en-US" sz="2000" dirty="0"/>
              <a:t>.</a:t>
            </a:r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5861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KURSLARA ÖĞRETMEN GÖREVLENDİRMESİ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43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8870"/>
          </a:xfrm>
        </p:spPr>
        <p:txBody>
          <a:bodyPr/>
          <a:lstStyle/>
          <a:p>
            <a:pPr algn="ctr"/>
            <a:r>
              <a:rPr lang="tr-TR" dirty="0" smtClean="0"/>
              <a:t>KURSLARDA SINIFLARIN OLUŞTURULMASI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24485"/>
            <a:ext cx="8596668" cy="393541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merkezleri</a:t>
            </a:r>
            <a:r>
              <a:rPr lang="en-US" dirty="0"/>
              <a:t>, e-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modülü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önceki</a:t>
            </a:r>
            <a:r>
              <a:rPr lang="en-US" dirty="0"/>
              <a:t> </a:t>
            </a:r>
            <a:r>
              <a:rPr lang="en-US" dirty="0" err="1"/>
              <a:t>yıla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AYBP, </a:t>
            </a:r>
            <a:r>
              <a:rPr lang="en-US" dirty="0" err="1"/>
              <a:t>kursiyerlerin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diploma </a:t>
            </a:r>
            <a:r>
              <a:rPr lang="en-US" dirty="0" err="1"/>
              <a:t>notu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alınarak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oluşturma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işlemlerini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sınıfa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edecek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/</a:t>
            </a:r>
            <a:r>
              <a:rPr lang="en-US" dirty="0" err="1"/>
              <a:t>kursiyer</a:t>
            </a:r>
            <a:r>
              <a:rPr lang="en-US" dirty="0"/>
              <a:t> </a:t>
            </a:r>
            <a:r>
              <a:rPr lang="en-US" dirty="0" err="1"/>
              <a:t>sayısının</a:t>
            </a:r>
            <a:r>
              <a:rPr lang="en-US" dirty="0"/>
              <a:t> 10’dan </a:t>
            </a:r>
            <a:r>
              <a:rPr lang="en-US" dirty="0" err="1"/>
              <a:t>az</a:t>
            </a:r>
            <a:r>
              <a:rPr lang="en-US" dirty="0"/>
              <a:t>; 20'den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olmaması</a:t>
            </a:r>
            <a:r>
              <a:rPr lang="en-US" dirty="0"/>
              <a:t> </a:t>
            </a:r>
            <a:r>
              <a:rPr lang="en-US" dirty="0" err="1"/>
              <a:t>esastır</a:t>
            </a:r>
            <a:r>
              <a:rPr lang="en-US" dirty="0"/>
              <a:t>. </a:t>
            </a:r>
            <a:r>
              <a:rPr lang="en-US" dirty="0" err="1"/>
              <a:t>Öğrenci</a:t>
            </a:r>
            <a:r>
              <a:rPr lang="en-US" dirty="0"/>
              <a:t>/</a:t>
            </a:r>
            <a:r>
              <a:rPr lang="en-US" dirty="0" err="1"/>
              <a:t>kursiyer</a:t>
            </a:r>
            <a:r>
              <a:rPr lang="en-US" dirty="0"/>
              <a:t> </a:t>
            </a:r>
            <a:r>
              <a:rPr lang="en-US" dirty="0" err="1"/>
              <a:t>sayısının</a:t>
            </a:r>
            <a:r>
              <a:rPr lang="en-US" dirty="0"/>
              <a:t> 20’ den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durumunda</a:t>
            </a:r>
            <a:r>
              <a:rPr lang="en-US" dirty="0"/>
              <a:t> </a:t>
            </a:r>
            <a:r>
              <a:rPr lang="en-US" dirty="0" err="1"/>
              <a:t>ikinci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oluşturulur</a:t>
            </a:r>
            <a:r>
              <a:rPr lang="en-US" dirty="0"/>
              <a:t>. </a:t>
            </a:r>
            <a:r>
              <a:rPr lang="en-US" dirty="0" err="1"/>
              <a:t>Ancak</a:t>
            </a:r>
            <a:r>
              <a:rPr lang="en-US" dirty="0"/>
              <a:t> 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sınıfın</a:t>
            </a:r>
            <a:r>
              <a:rPr lang="en-US" dirty="0"/>
              <a:t> </a:t>
            </a:r>
            <a:r>
              <a:rPr lang="en-US" dirty="0" err="1"/>
              <a:t>azami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/</a:t>
            </a:r>
            <a:r>
              <a:rPr lang="en-US" dirty="0" err="1"/>
              <a:t>kursiyer</a:t>
            </a:r>
            <a:r>
              <a:rPr lang="en-US" dirty="0"/>
              <a:t> </a:t>
            </a:r>
            <a:r>
              <a:rPr lang="en-US" dirty="0" err="1"/>
              <a:t>sayısı</a:t>
            </a:r>
            <a:r>
              <a:rPr lang="en-US" dirty="0"/>
              <a:t> </a:t>
            </a:r>
            <a:r>
              <a:rPr lang="en-US" dirty="0" err="1"/>
              <a:t>dolmadan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sınıfı</a:t>
            </a:r>
            <a:r>
              <a:rPr lang="en-US" dirty="0"/>
              <a:t> </a:t>
            </a:r>
            <a:r>
              <a:rPr lang="en-US" dirty="0" err="1"/>
              <a:t>oluşturulamaz</a:t>
            </a:r>
            <a:r>
              <a:rPr lang="en-US" dirty="0"/>
              <a:t>. </a:t>
            </a:r>
            <a:r>
              <a:rPr lang="en-US" dirty="0" err="1"/>
              <a:t>Ancak</a:t>
            </a:r>
            <a:r>
              <a:rPr lang="en-US" dirty="0"/>
              <a:t>,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sınıflı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programlarında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kapasitesi</a:t>
            </a:r>
            <a:r>
              <a:rPr lang="en-US" dirty="0"/>
              <a:t> </a:t>
            </a:r>
            <a:r>
              <a:rPr lang="en-US" dirty="0" err="1"/>
              <a:t>dikkate</a:t>
            </a:r>
            <a:r>
              <a:rPr lang="en-US" dirty="0"/>
              <a:t> </a:t>
            </a:r>
            <a:r>
              <a:rPr lang="en-US" dirty="0" err="1"/>
              <a:t>alınarak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/</a:t>
            </a:r>
            <a:r>
              <a:rPr lang="en-US" dirty="0" err="1"/>
              <a:t>kursiyer</a:t>
            </a:r>
            <a:r>
              <a:rPr lang="en-US" dirty="0"/>
              <a:t> </a:t>
            </a:r>
            <a:r>
              <a:rPr lang="en-US" dirty="0" err="1"/>
              <a:t>sayısı</a:t>
            </a:r>
            <a:r>
              <a:rPr lang="en-US" dirty="0"/>
              <a:t> 25’e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çıkarılabilir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yerleşim</a:t>
            </a:r>
            <a:r>
              <a:rPr lang="en-US" dirty="0"/>
              <a:t> </a:t>
            </a:r>
            <a:r>
              <a:rPr lang="en-US" dirty="0" err="1"/>
              <a:t>biriminde</a:t>
            </a:r>
            <a:r>
              <a:rPr lang="en-US" dirty="0"/>
              <a:t> </a:t>
            </a: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merkezinin</a:t>
            </a:r>
            <a:r>
              <a:rPr lang="en-US" dirty="0"/>
              <a:t> </a:t>
            </a:r>
            <a:r>
              <a:rPr lang="en-US" dirty="0" err="1"/>
              <a:t>bulunmaması</a:t>
            </a:r>
            <a:r>
              <a:rPr lang="en-US" dirty="0"/>
              <a:t>,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taşınma</a:t>
            </a:r>
            <a:r>
              <a:rPr lang="en-US" dirty="0"/>
              <a:t> </a:t>
            </a:r>
            <a:r>
              <a:rPr lang="en-US" dirty="0" err="1"/>
              <a:t>imkânının</a:t>
            </a:r>
            <a:r>
              <a:rPr lang="en-US" dirty="0"/>
              <a:t> </a:t>
            </a:r>
            <a:r>
              <a:rPr lang="en-US" dirty="0" err="1"/>
              <a:t>olmaması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sebeplerle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mevcudunun</a:t>
            </a:r>
            <a:r>
              <a:rPr lang="en-US" dirty="0"/>
              <a:t> 10’a </a:t>
            </a:r>
            <a:r>
              <a:rPr lang="en-US" dirty="0" err="1"/>
              <a:t>ulaşamaması</a:t>
            </a:r>
            <a:r>
              <a:rPr lang="en-US" dirty="0"/>
              <a:t> </a:t>
            </a:r>
            <a:r>
              <a:rPr lang="en-US" dirty="0" err="1"/>
              <a:t>durumunda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/</a:t>
            </a:r>
            <a:r>
              <a:rPr lang="en-US" dirty="0" err="1"/>
              <a:t>ilçe</a:t>
            </a:r>
            <a:r>
              <a:rPr lang="en-US" dirty="0"/>
              <a:t> </a:t>
            </a:r>
            <a:r>
              <a:rPr lang="en-US" dirty="0" err="1"/>
              <a:t>millî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müdürlüğünün</a:t>
            </a:r>
            <a:r>
              <a:rPr lang="en-US" dirty="0"/>
              <a:t> </a:t>
            </a:r>
            <a:r>
              <a:rPr lang="en-US" dirty="0" err="1"/>
              <a:t>onayı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beş</a:t>
            </a:r>
            <a:r>
              <a:rPr lang="en-US" dirty="0"/>
              <a:t> </a:t>
            </a:r>
            <a:r>
              <a:rPr lang="en-US" dirty="0" err="1"/>
              <a:t>öğrenciden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olmamak</a:t>
            </a:r>
            <a:r>
              <a:rPr lang="en-US" dirty="0"/>
              <a:t> </a:t>
            </a:r>
            <a:r>
              <a:rPr lang="en-US" dirty="0" err="1"/>
              <a:t>kaydıyla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oluşturulabilir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8710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90746"/>
            <a:ext cx="8596668" cy="4518506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/>
              <a:t>Genel</a:t>
            </a:r>
            <a:r>
              <a:rPr lang="en-US" sz="2000" dirty="0"/>
              <a:t> </a:t>
            </a:r>
            <a:r>
              <a:rPr lang="en-US" sz="2000" dirty="0" err="1"/>
              <a:t>ilköğretim</a:t>
            </a:r>
            <a:r>
              <a:rPr lang="en-US" sz="2000" dirty="0"/>
              <a:t> </a:t>
            </a:r>
            <a:r>
              <a:rPr lang="en-US" sz="2000" dirty="0" err="1"/>
              <a:t>programı</a:t>
            </a:r>
            <a:r>
              <a:rPr lang="en-US" sz="2000" dirty="0"/>
              <a:t> </a:t>
            </a:r>
            <a:r>
              <a:rPr lang="en-US" sz="2000" dirty="0" err="1"/>
              <a:t>uygulanan</a:t>
            </a:r>
            <a:r>
              <a:rPr lang="en-US" sz="2000" dirty="0"/>
              <a:t> </a:t>
            </a:r>
            <a:r>
              <a:rPr lang="en-US" sz="2000" dirty="0" err="1"/>
              <a:t>özel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(</a:t>
            </a:r>
            <a:r>
              <a:rPr lang="en-US" sz="2000" dirty="0" err="1"/>
              <a:t>görme</a:t>
            </a:r>
            <a:r>
              <a:rPr lang="en-US" sz="2000" dirty="0"/>
              <a:t>, </a:t>
            </a:r>
            <a:r>
              <a:rPr lang="en-US" sz="2000" dirty="0" err="1"/>
              <a:t>işitme</a:t>
            </a:r>
            <a:r>
              <a:rPr lang="en-US" sz="2000" dirty="0"/>
              <a:t>, </a:t>
            </a:r>
            <a:r>
              <a:rPr lang="en-US" sz="2000" dirty="0" err="1"/>
              <a:t>ortopedik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hafif</a:t>
            </a:r>
            <a:r>
              <a:rPr lang="en-US" sz="2000" dirty="0"/>
              <a:t> </a:t>
            </a:r>
            <a:r>
              <a:rPr lang="en-US" sz="2000" dirty="0" err="1"/>
              <a:t>düzey</a:t>
            </a:r>
            <a:r>
              <a:rPr lang="en-US" sz="2000" dirty="0"/>
              <a:t> </a:t>
            </a:r>
            <a:r>
              <a:rPr lang="en-US" sz="2000" dirty="0" err="1"/>
              <a:t>zihinsel</a:t>
            </a:r>
            <a:r>
              <a:rPr lang="en-US" sz="2000" dirty="0"/>
              <a:t> </a:t>
            </a:r>
            <a:r>
              <a:rPr lang="en-US" sz="2000" dirty="0" err="1"/>
              <a:t>engelliler</a:t>
            </a:r>
            <a:r>
              <a:rPr lang="en-US" sz="2000" dirty="0"/>
              <a:t>) </a:t>
            </a:r>
            <a:r>
              <a:rPr lang="en-US" sz="2000" dirty="0" err="1"/>
              <a:t>ortaokulu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mesleki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/>
              <a:t>ortaöğretim</a:t>
            </a:r>
            <a:r>
              <a:rPr lang="en-US" sz="2000" dirty="0"/>
              <a:t> </a:t>
            </a:r>
            <a:r>
              <a:rPr lang="en-US" sz="2000" dirty="0" err="1"/>
              <a:t>programı</a:t>
            </a:r>
            <a:r>
              <a:rPr lang="en-US" sz="2000" dirty="0"/>
              <a:t> </a:t>
            </a:r>
            <a:r>
              <a:rPr lang="en-US" sz="2000" dirty="0" err="1"/>
              <a:t>uygulanan</a:t>
            </a:r>
            <a:r>
              <a:rPr lang="en-US" sz="2000" dirty="0"/>
              <a:t> </a:t>
            </a:r>
            <a:r>
              <a:rPr lang="en-US" sz="2000" dirty="0" err="1"/>
              <a:t>özel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(</a:t>
            </a:r>
            <a:r>
              <a:rPr lang="en-US" sz="2000" dirty="0" err="1"/>
              <a:t>işitme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ortopedik</a:t>
            </a:r>
            <a:r>
              <a:rPr lang="en-US" sz="2000" dirty="0"/>
              <a:t> </a:t>
            </a:r>
            <a:r>
              <a:rPr lang="en-US" sz="2000" dirty="0" err="1"/>
              <a:t>engelliler</a:t>
            </a:r>
            <a:r>
              <a:rPr lang="en-US" sz="2000" dirty="0"/>
              <a:t>) </a:t>
            </a:r>
            <a:r>
              <a:rPr lang="en-US" sz="2000" dirty="0" err="1"/>
              <a:t>meslek</a:t>
            </a:r>
            <a:r>
              <a:rPr lang="en-US" sz="2000" dirty="0"/>
              <a:t> </a:t>
            </a:r>
            <a:r>
              <a:rPr lang="en-US" sz="2000" dirty="0" err="1"/>
              <a:t>liselerine</a:t>
            </a:r>
            <a:r>
              <a:rPr lang="en-US" sz="2000" dirty="0"/>
              <a:t> </a:t>
            </a:r>
            <a:r>
              <a:rPr lang="en-US" sz="2000" dirty="0" err="1"/>
              <a:t>kayıtlı</a:t>
            </a:r>
            <a:r>
              <a:rPr lang="en-US" sz="2000" dirty="0"/>
              <a:t> </a:t>
            </a:r>
            <a:r>
              <a:rPr lang="en-US" sz="2000" dirty="0" err="1"/>
              <a:t>öğrenciler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mesleki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/>
              <a:t>ortaöğretim</a:t>
            </a:r>
            <a:r>
              <a:rPr lang="en-US" sz="2000" dirty="0"/>
              <a:t> </a:t>
            </a:r>
            <a:r>
              <a:rPr lang="en-US" sz="2000" dirty="0" err="1"/>
              <a:t>programı</a:t>
            </a:r>
            <a:r>
              <a:rPr lang="en-US" sz="2000" dirty="0"/>
              <a:t> </a:t>
            </a:r>
            <a:r>
              <a:rPr lang="en-US" sz="2000" dirty="0" err="1"/>
              <a:t>uygulanan</a:t>
            </a:r>
            <a:r>
              <a:rPr lang="en-US" sz="2000" dirty="0"/>
              <a:t> </a:t>
            </a:r>
            <a:r>
              <a:rPr lang="en-US" sz="2000" dirty="0" err="1"/>
              <a:t>özel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(</a:t>
            </a:r>
            <a:r>
              <a:rPr lang="en-US" sz="2000" dirty="0" err="1"/>
              <a:t>işitme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ortopedik</a:t>
            </a:r>
            <a:r>
              <a:rPr lang="en-US" sz="2000" dirty="0"/>
              <a:t> </a:t>
            </a:r>
            <a:r>
              <a:rPr lang="en-US" sz="2000" dirty="0" err="1"/>
              <a:t>engelliler</a:t>
            </a:r>
            <a:r>
              <a:rPr lang="en-US" sz="2000" dirty="0"/>
              <a:t>) </a:t>
            </a:r>
            <a:r>
              <a:rPr lang="en-US" sz="2000" dirty="0" err="1"/>
              <a:t>meslek</a:t>
            </a:r>
            <a:r>
              <a:rPr lang="en-US" sz="2000" dirty="0"/>
              <a:t> </a:t>
            </a:r>
            <a:r>
              <a:rPr lang="en-US" sz="2000" dirty="0" err="1"/>
              <a:t>liselerinden</a:t>
            </a:r>
            <a:r>
              <a:rPr lang="en-US" sz="2000" dirty="0"/>
              <a:t> </a:t>
            </a:r>
            <a:r>
              <a:rPr lang="en-US" sz="2000" dirty="0" err="1"/>
              <a:t>mezun</a:t>
            </a:r>
            <a:r>
              <a:rPr lang="en-US" sz="2000" dirty="0"/>
              <a:t> </a:t>
            </a:r>
            <a:r>
              <a:rPr lang="en-US" sz="2000" dirty="0" err="1"/>
              <a:t>kursiyerler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açılacak</a:t>
            </a:r>
            <a:r>
              <a:rPr lang="en-US" sz="2000" dirty="0"/>
              <a:t> </a:t>
            </a:r>
            <a:r>
              <a:rPr lang="en-US" sz="2000" dirty="0" err="1"/>
              <a:t>kurslara</a:t>
            </a:r>
            <a:r>
              <a:rPr lang="en-US" sz="2000" dirty="0"/>
              <a:t> </a:t>
            </a:r>
            <a:r>
              <a:rPr lang="en-US" sz="2000" dirty="0" err="1"/>
              <a:t>katılacak</a:t>
            </a:r>
            <a:r>
              <a:rPr lang="en-US" sz="2000" dirty="0"/>
              <a:t> </a:t>
            </a:r>
            <a:r>
              <a:rPr lang="en-US" sz="2000" dirty="0" err="1"/>
              <a:t>öğrenci</a:t>
            </a:r>
            <a:r>
              <a:rPr lang="en-US" sz="2000" dirty="0"/>
              <a:t>/</a:t>
            </a:r>
            <a:r>
              <a:rPr lang="en-US" sz="2000" dirty="0" err="1"/>
              <a:t>kursiyer</a:t>
            </a:r>
            <a:r>
              <a:rPr lang="en-US" sz="2000" dirty="0"/>
              <a:t> </a:t>
            </a:r>
            <a:r>
              <a:rPr lang="en-US" sz="2000" dirty="0" err="1"/>
              <a:t>sayısı</a:t>
            </a:r>
            <a:r>
              <a:rPr lang="en-US" sz="2000" dirty="0"/>
              <a:t>, </a:t>
            </a:r>
            <a:r>
              <a:rPr lang="en-US" sz="2000" dirty="0" err="1"/>
              <a:t>aynı</a:t>
            </a:r>
            <a:r>
              <a:rPr lang="en-US" sz="2000" dirty="0"/>
              <a:t> </a:t>
            </a:r>
            <a:r>
              <a:rPr lang="en-US" sz="2000" dirty="0" err="1"/>
              <a:t>seviyedeki</a:t>
            </a:r>
            <a:r>
              <a:rPr lang="en-US" sz="2000" dirty="0"/>
              <a:t> </a:t>
            </a:r>
            <a:r>
              <a:rPr lang="en-US" sz="2000" dirty="0" err="1"/>
              <a:t>özel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okul</a:t>
            </a:r>
            <a:r>
              <a:rPr lang="en-US" sz="2000" dirty="0"/>
              <a:t>/</a:t>
            </a:r>
            <a:r>
              <a:rPr lang="en-US" sz="2000" dirty="0" err="1"/>
              <a:t>kurumlarındaki</a:t>
            </a:r>
            <a:r>
              <a:rPr lang="en-US" sz="2000" dirty="0"/>
              <a:t> </a:t>
            </a:r>
            <a:r>
              <a:rPr lang="en-US" sz="2000" dirty="0" err="1"/>
              <a:t>azami</a:t>
            </a:r>
            <a:r>
              <a:rPr lang="en-US" sz="2000" dirty="0"/>
              <a:t> </a:t>
            </a:r>
            <a:r>
              <a:rPr lang="en-US" sz="2000" dirty="0" err="1"/>
              <a:t>sınıf</a:t>
            </a:r>
            <a:r>
              <a:rPr lang="en-US" sz="2000" dirty="0"/>
              <a:t> </a:t>
            </a:r>
            <a:r>
              <a:rPr lang="en-US" sz="2000" dirty="0" err="1"/>
              <a:t>mevcudu</a:t>
            </a:r>
            <a:r>
              <a:rPr lang="en-US" sz="2000" dirty="0"/>
              <a:t> </a:t>
            </a:r>
            <a:r>
              <a:rPr lang="en-US" sz="2000" dirty="0" err="1"/>
              <a:t>sayısının</a:t>
            </a:r>
            <a:r>
              <a:rPr lang="en-US" sz="2000" dirty="0"/>
              <a:t> </a:t>
            </a:r>
            <a:r>
              <a:rPr lang="en-US" sz="2000" dirty="0" err="1"/>
              <a:t>yarısından</a:t>
            </a:r>
            <a:r>
              <a:rPr lang="en-US" sz="2000" dirty="0"/>
              <a:t> </a:t>
            </a:r>
            <a:r>
              <a:rPr lang="en-US" sz="2000" dirty="0" err="1"/>
              <a:t>az</a:t>
            </a:r>
            <a:r>
              <a:rPr lang="en-US" sz="2000" dirty="0"/>
              <a:t>, </a:t>
            </a:r>
            <a:r>
              <a:rPr lang="en-US" sz="2000" dirty="0" err="1"/>
              <a:t>azami</a:t>
            </a:r>
            <a:r>
              <a:rPr lang="en-US" sz="2000" dirty="0"/>
              <a:t> </a:t>
            </a:r>
            <a:r>
              <a:rPr lang="en-US" sz="2000" dirty="0" err="1"/>
              <a:t>sınıf</a:t>
            </a:r>
            <a:r>
              <a:rPr lang="en-US" sz="2000" dirty="0"/>
              <a:t> </a:t>
            </a:r>
            <a:r>
              <a:rPr lang="en-US" sz="2000" dirty="0" err="1"/>
              <a:t>mevcudu</a:t>
            </a:r>
            <a:r>
              <a:rPr lang="en-US" sz="2000" dirty="0"/>
              <a:t> </a:t>
            </a:r>
            <a:r>
              <a:rPr lang="en-US" sz="2000" dirty="0" err="1"/>
              <a:t>sayısından</a:t>
            </a:r>
            <a:r>
              <a:rPr lang="en-US" sz="2000" dirty="0"/>
              <a:t> </a:t>
            </a:r>
            <a:r>
              <a:rPr lang="en-US" sz="2000" dirty="0" err="1"/>
              <a:t>fazla</a:t>
            </a:r>
            <a:r>
              <a:rPr lang="en-US" sz="2000" dirty="0"/>
              <a:t> </a:t>
            </a:r>
            <a:r>
              <a:rPr lang="en-US" sz="2000" dirty="0" err="1" smtClean="0"/>
              <a:t>olama</a:t>
            </a:r>
            <a:r>
              <a:rPr lang="tr-TR" sz="2000" dirty="0" smtClean="0"/>
              <a:t>z.</a:t>
            </a:r>
          </a:p>
          <a:p>
            <a:pPr algn="just"/>
            <a:r>
              <a:rPr lang="en-US" sz="2000" dirty="0" err="1"/>
              <a:t>Kursa</a:t>
            </a:r>
            <a:r>
              <a:rPr lang="en-US" sz="2000" dirty="0"/>
              <a:t> </a:t>
            </a:r>
            <a:r>
              <a:rPr lang="en-US" sz="2000" dirty="0" err="1"/>
              <a:t>devam</a:t>
            </a:r>
            <a:r>
              <a:rPr lang="en-US" sz="2000" dirty="0"/>
              <a:t> </a:t>
            </a:r>
            <a:r>
              <a:rPr lang="en-US" sz="2000" dirty="0" err="1"/>
              <a:t>eden</a:t>
            </a:r>
            <a:r>
              <a:rPr lang="en-US" sz="2000" dirty="0"/>
              <a:t> </a:t>
            </a:r>
            <a:r>
              <a:rPr lang="en-US" sz="2000" dirty="0" err="1"/>
              <a:t>öğrenci</a:t>
            </a:r>
            <a:r>
              <a:rPr lang="en-US" sz="2000" dirty="0"/>
              <a:t>/</a:t>
            </a:r>
            <a:r>
              <a:rPr lang="en-US" sz="2000" dirty="0" err="1"/>
              <a:t>kursiyer</a:t>
            </a:r>
            <a:r>
              <a:rPr lang="en-US" sz="2000" dirty="0"/>
              <a:t> </a:t>
            </a:r>
            <a:r>
              <a:rPr lang="en-US" sz="2000" dirty="0" err="1"/>
              <a:t>sayısının</a:t>
            </a:r>
            <a:r>
              <a:rPr lang="en-US" sz="2000" dirty="0"/>
              <a:t> 10’un </a:t>
            </a:r>
            <a:r>
              <a:rPr lang="en-US" sz="2000" dirty="0" err="1"/>
              <a:t>altına</a:t>
            </a:r>
            <a:r>
              <a:rPr lang="en-US" sz="2000" dirty="0"/>
              <a:t> </a:t>
            </a:r>
            <a:r>
              <a:rPr lang="en-US" sz="2000" dirty="0" err="1"/>
              <a:t>düşmesi</a:t>
            </a:r>
            <a:r>
              <a:rPr lang="en-US" sz="2000" dirty="0"/>
              <a:t> </a:t>
            </a:r>
            <a:r>
              <a:rPr lang="en-US" sz="2000" dirty="0" err="1"/>
              <a:t>durumunda</a:t>
            </a:r>
            <a:r>
              <a:rPr lang="en-US" sz="2000" dirty="0"/>
              <a:t>,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sınıfının</a:t>
            </a:r>
            <a:r>
              <a:rPr lang="en-US" sz="2000" dirty="0"/>
              <a:t> </a:t>
            </a:r>
            <a:r>
              <a:rPr lang="en-US" sz="2000" dirty="0" err="1"/>
              <a:t>birleştirilmesi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kapatılmasına</a:t>
            </a:r>
            <a:r>
              <a:rPr lang="en-US" sz="2000" dirty="0"/>
              <a:t> ay </a:t>
            </a:r>
            <a:r>
              <a:rPr lang="en-US" sz="2000" dirty="0" err="1"/>
              <a:t>sonunda</a:t>
            </a:r>
            <a:r>
              <a:rPr lang="en-US" sz="2000" dirty="0"/>
              <a:t> </a:t>
            </a:r>
            <a:r>
              <a:rPr lang="en-US" sz="2000" dirty="0" err="1"/>
              <a:t>komisyon</a:t>
            </a:r>
            <a:r>
              <a:rPr lang="en-US" sz="2000" dirty="0"/>
              <a:t>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karar</a:t>
            </a:r>
            <a:r>
              <a:rPr lang="en-US" sz="2000" dirty="0"/>
              <a:t> </a:t>
            </a:r>
            <a:r>
              <a:rPr lang="en-US" sz="2000" dirty="0" err="1"/>
              <a:t>verilir</a:t>
            </a:r>
            <a:r>
              <a:rPr lang="en-US" sz="2000" dirty="0"/>
              <a:t>,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işlemler</a:t>
            </a:r>
            <a:r>
              <a:rPr lang="en-US" sz="2000" dirty="0"/>
              <a:t> </a:t>
            </a:r>
            <a:r>
              <a:rPr lang="en-US" sz="2000" dirty="0" err="1"/>
              <a:t>ekurs</a:t>
            </a:r>
            <a:r>
              <a:rPr lang="en-US" sz="2000" dirty="0"/>
              <a:t> </a:t>
            </a:r>
            <a:r>
              <a:rPr lang="en-US" sz="2000" dirty="0" err="1"/>
              <a:t>modülü</a:t>
            </a:r>
            <a:r>
              <a:rPr lang="en-US" sz="2000" dirty="0"/>
              <a:t> </a:t>
            </a:r>
            <a:r>
              <a:rPr lang="en-US" sz="2000" dirty="0" err="1"/>
              <a:t>üzerinden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merkezi</a:t>
            </a:r>
            <a:r>
              <a:rPr lang="en-US" sz="2000" dirty="0"/>
              <a:t> </a:t>
            </a:r>
            <a:r>
              <a:rPr lang="en-US" sz="2000" dirty="0" err="1"/>
              <a:t>müdürlüğü</a:t>
            </a:r>
            <a:r>
              <a:rPr lang="en-US" sz="2000" dirty="0"/>
              <a:t>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yapılır</a:t>
            </a:r>
            <a:r>
              <a:rPr lang="en-US" sz="2000" dirty="0"/>
              <a:t>.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8870"/>
          </a:xfrm>
        </p:spPr>
        <p:txBody>
          <a:bodyPr/>
          <a:lstStyle/>
          <a:p>
            <a:pPr algn="ctr"/>
            <a:r>
              <a:rPr lang="tr-TR" dirty="0" smtClean="0"/>
              <a:t>KURSLARDA SINIFLARIN OLUŞTURULMASI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01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08383"/>
          </a:xfrm>
        </p:spPr>
        <p:txBody>
          <a:bodyPr>
            <a:normAutofit/>
          </a:bodyPr>
          <a:lstStyle/>
          <a:p>
            <a:r>
              <a:rPr lang="tr-TR" dirty="0" smtClean="0"/>
              <a:t>ÖNEMLİ NOKTALAR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5098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10&lt;= </a:t>
            </a:r>
            <a:r>
              <a:rPr lang="en-US" sz="2400" dirty="0" err="1"/>
              <a:t>Sınıf</a:t>
            </a:r>
            <a:r>
              <a:rPr lang="en-US" sz="2400" dirty="0"/>
              <a:t> </a:t>
            </a:r>
            <a:r>
              <a:rPr lang="en-US" sz="2400" dirty="0" err="1"/>
              <a:t>Mevcudu</a:t>
            </a:r>
            <a:r>
              <a:rPr lang="en-US" sz="2400" dirty="0"/>
              <a:t> &lt;= </a:t>
            </a:r>
            <a:r>
              <a:rPr lang="en-US" sz="2400" dirty="0" smtClean="0"/>
              <a:t>20</a:t>
            </a:r>
            <a:endParaRPr lang="tr-TR" sz="2400" dirty="0" smtClean="0"/>
          </a:p>
          <a:p>
            <a:r>
              <a:rPr lang="tr-TR" sz="2400" dirty="0" smtClean="0"/>
              <a:t>Kurs Birleştirme, Kapatma  </a:t>
            </a:r>
            <a:r>
              <a:rPr lang="tr-TR" sz="2400" dirty="0" err="1" smtClean="0"/>
              <a:t>vb</a:t>
            </a:r>
            <a:r>
              <a:rPr lang="tr-TR" sz="2400" dirty="0" smtClean="0"/>
              <a:t> KOMİSYON</a:t>
            </a:r>
          </a:p>
          <a:p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süresi</a:t>
            </a:r>
            <a:r>
              <a:rPr lang="en-US" sz="2400" dirty="0"/>
              <a:t> 1/10'u </a:t>
            </a:r>
            <a:r>
              <a:rPr lang="en-US" sz="2400" dirty="0" err="1"/>
              <a:t>geçtikten</a:t>
            </a:r>
            <a:r>
              <a:rPr lang="en-US" sz="2400" dirty="0"/>
              <a:t> </a:t>
            </a:r>
            <a:r>
              <a:rPr lang="en-US" sz="2400" dirty="0" err="1"/>
              <a:t>sonra</a:t>
            </a:r>
            <a:r>
              <a:rPr lang="en-US" sz="2400" dirty="0"/>
              <a:t>  </a:t>
            </a:r>
            <a:r>
              <a:rPr lang="en-US" sz="2400" dirty="0" err="1"/>
              <a:t>öğrenci</a:t>
            </a:r>
            <a:r>
              <a:rPr lang="en-US" sz="2400" dirty="0"/>
              <a:t> </a:t>
            </a:r>
            <a:r>
              <a:rPr lang="en-US" sz="2400" dirty="0" err="1"/>
              <a:t>kaydı</a:t>
            </a:r>
            <a:r>
              <a:rPr lang="en-US" sz="2400" dirty="0"/>
              <a:t> </a:t>
            </a:r>
            <a:r>
              <a:rPr lang="en-US" sz="2400" dirty="0" err="1"/>
              <a:t>yapılmaz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/>
              <a:t>5-6-7 </a:t>
            </a:r>
            <a:r>
              <a:rPr lang="en-US" sz="2400" dirty="0" err="1"/>
              <a:t>ve</a:t>
            </a:r>
            <a:r>
              <a:rPr lang="en-US" sz="2400" dirty="0"/>
              <a:t> 9-10-11. </a:t>
            </a:r>
            <a:r>
              <a:rPr lang="en-US" sz="2400" dirty="0" err="1"/>
              <a:t>sınıf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fazla</a:t>
            </a:r>
            <a:r>
              <a:rPr lang="en-US" sz="2400" dirty="0"/>
              <a:t> 3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en-US" sz="2400" dirty="0" err="1"/>
              <a:t>dersten</a:t>
            </a:r>
            <a:r>
              <a:rPr lang="en-US" sz="2400" dirty="0"/>
              <a:t> 12 </a:t>
            </a:r>
            <a:r>
              <a:rPr lang="en-US" sz="2400" dirty="0" err="1"/>
              <a:t>saate</a:t>
            </a:r>
            <a:r>
              <a:rPr lang="en-US" sz="2400" dirty="0"/>
              <a:t> </a:t>
            </a:r>
            <a:r>
              <a:rPr lang="en-US" sz="2400" dirty="0" err="1" smtClean="0"/>
              <a:t>kadar</a:t>
            </a:r>
            <a:r>
              <a:rPr lang="tr-TR" sz="2400" dirty="0"/>
              <a:t>; 8. sınıf EN FAZLA 6 farklı dersten 18 saate kadar12. sınıf 24 saate kadar kurs alabilir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HAFTA İÇİ: </a:t>
            </a:r>
            <a:r>
              <a:rPr lang="en-US" sz="2400" dirty="0" smtClean="0"/>
              <a:t>1 </a:t>
            </a:r>
            <a:r>
              <a:rPr lang="en-US" sz="2400" dirty="0" err="1"/>
              <a:t>günde</a:t>
            </a:r>
            <a:r>
              <a:rPr lang="en-US" sz="2400" dirty="0"/>
              <a:t> EN FAZLA 2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en-US" sz="2400" dirty="0" err="1"/>
              <a:t>dersten</a:t>
            </a:r>
            <a:r>
              <a:rPr lang="en-US" sz="2400" dirty="0"/>
              <a:t> 4 </a:t>
            </a:r>
            <a:r>
              <a:rPr lang="en-US" sz="2400" dirty="0" err="1"/>
              <a:t>saate</a:t>
            </a:r>
            <a:r>
              <a:rPr lang="en-US" sz="2400" dirty="0"/>
              <a:t> </a:t>
            </a:r>
            <a:r>
              <a:rPr lang="en-US" sz="2400" dirty="0" err="1" smtClean="0"/>
              <a:t>kadar</a:t>
            </a:r>
            <a:endParaRPr lang="tr-TR" sz="2400" dirty="0" smtClean="0"/>
          </a:p>
          <a:p>
            <a:r>
              <a:rPr lang="tr-TR" sz="2400" dirty="0" smtClean="0"/>
              <a:t>HAFTA SONU : </a:t>
            </a:r>
            <a:r>
              <a:rPr lang="en-US" sz="2400" dirty="0" smtClean="0"/>
              <a:t>1 </a:t>
            </a:r>
            <a:r>
              <a:rPr lang="en-US" sz="2400" dirty="0" err="1"/>
              <a:t>günde</a:t>
            </a:r>
            <a:r>
              <a:rPr lang="en-US" sz="2400" dirty="0"/>
              <a:t> EN FAZLA 5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en-US" sz="2400" dirty="0" err="1"/>
              <a:t>dersten</a:t>
            </a:r>
            <a:r>
              <a:rPr lang="en-US" sz="2400" dirty="0"/>
              <a:t> 8 </a:t>
            </a:r>
            <a:r>
              <a:rPr lang="en-US" sz="2400" dirty="0" err="1"/>
              <a:t>saate</a:t>
            </a:r>
            <a:r>
              <a:rPr lang="en-US" sz="2400" dirty="0"/>
              <a:t> </a:t>
            </a:r>
            <a:r>
              <a:rPr lang="en-US" sz="2400" dirty="0" err="1" smtClean="0"/>
              <a:t>kadar</a:t>
            </a:r>
            <a:r>
              <a:rPr lang="tr-TR" sz="2400" dirty="0" smtClean="0"/>
              <a:t> ders verilebilir.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4354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37737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 </a:t>
            </a:r>
            <a:r>
              <a:rPr lang="en-US" sz="2000" dirty="0" err="1"/>
              <a:t>Örgün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kurumlarında</a:t>
            </a:r>
            <a:r>
              <a:rPr lang="en-US" sz="2000" dirty="0"/>
              <a:t> </a:t>
            </a:r>
            <a:r>
              <a:rPr lang="en-US" sz="2000" dirty="0" err="1"/>
              <a:t>açılacak</a:t>
            </a:r>
            <a:r>
              <a:rPr lang="en-US" sz="2000" dirty="0"/>
              <a:t> </a:t>
            </a:r>
            <a:r>
              <a:rPr lang="en-US" sz="2000" dirty="0" err="1"/>
              <a:t>kurslarda</a:t>
            </a:r>
            <a:r>
              <a:rPr lang="en-US" sz="2000" dirty="0"/>
              <a:t> 1 </a:t>
            </a:r>
            <a:r>
              <a:rPr lang="en-US" sz="2000" dirty="0" err="1"/>
              <a:t>dersten</a:t>
            </a:r>
            <a:r>
              <a:rPr lang="en-US" sz="2000" dirty="0"/>
              <a:t> </a:t>
            </a:r>
            <a:r>
              <a:rPr lang="en-US" sz="2000" dirty="0" err="1"/>
              <a:t>dönemlik</a:t>
            </a:r>
            <a:r>
              <a:rPr lang="en-US" sz="2000" dirty="0"/>
              <a:t> </a:t>
            </a:r>
            <a:r>
              <a:rPr lang="en-US" sz="2000" dirty="0" err="1"/>
              <a:t>açılan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süresi</a:t>
            </a:r>
            <a:r>
              <a:rPr lang="en-US" sz="2000" dirty="0"/>
              <a:t> 36, </a:t>
            </a:r>
            <a:r>
              <a:rPr lang="en-US" sz="2000" dirty="0" err="1"/>
              <a:t>yıllık</a:t>
            </a:r>
            <a:r>
              <a:rPr lang="en-US" sz="2000" dirty="0"/>
              <a:t> </a:t>
            </a:r>
            <a:r>
              <a:rPr lang="en-US" sz="2000" dirty="0" err="1"/>
              <a:t>açılan</a:t>
            </a:r>
            <a:r>
              <a:rPr lang="en-US" sz="2000" dirty="0"/>
              <a:t> </a:t>
            </a:r>
            <a:r>
              <a:rPr lang="en-US" sz="2000" dirty="0" err="1"/>
              <a:t>kursun</a:t>
            </a:r>
            <a:r>
              <a:rPr lang="en-US" sz="2000" dirty="0"/>
              <a:t> </a:t>
            </a:r>
            <a:r>
              <a:rPr lang="en-US" sz="2000" dirty="0" err="1"/>
              <a:t>süresi</a:t>
            </a:r>
            <a:r>
              <a:rPr lang="en-US" sz="2000" dirty="0"/>
              <a:t> </a:t>
            </a:r>
            <a:r>
              <a:rPr lang="en-US" sz="2000" dirty="0" err="1"/>
              <a:t>ise</a:t>
            </a:r>
            <a:r>
              <a:rPr lang="en-US" sz="2000" dirty="0"/>
              <a:t> 72 </a:t>
            </a:r>
            <a:r>
              <a:rPr lang="en-US" sz="2000" dirty="0" err="1"/>
              <a:t>ders</a:t>
            </a:r>
            <a:r>
              <a:rPr lang="en-US" sz="2000" dirty="0"/>
              <a:t> </a:t>
            </a:r>
            <a:r>
              <a:rPr lang="en-US" sz="2000" dirty="0" err="1"/>
              <a:t>saatinden</a:t>
            </a:r>
            <a:r>
              <a:rPr lang="en-US" sz="2000" dirty="0"/>
              <a:t> </a:t>
            </a:r>
            <a:r>
              <a:rPr lang="en-US" sz="2000" dirty="0" err="1"/>
              <a:t>az</a:t>
            </a:r>
            <a:r>
              <a:rPr lang="en-US" sz="2000" dirty="0"/>
              <a:t> </a:t>
            </a:r>
            <a:r>
              <a:rPr lang="en-US" sz="2000" dirty="0" err="1"/>
              <a:t>olamaz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algn="just"/>
            <a:r>
              <a:rPr lang="en-US" sz="2000" dirty="0" err="1"/>
              <a:t>Örgün</a:t>
            </a:r>
            <a:r>
              <a:rPr lang="en-US" sz="2000" dirty="0"/>
              <a:t> </a:t>
            </a:r>
            <a:r>
              <a:rPr lang="en-US" sz="2000" dirty="0" err="1"/>
              <a:t>eğitim</a:t>
            </a:r>
            <a:r>
              <a:rPr lang="en-US" sz="2000" dirty="0"/>
              <a:t> </a:t>
            </a:r>
            <a:r>
              <a:rPr lang="en-US" sz="2000" dirty="0" err="1"/>
              <a:t>kurumlarında</a:t>
            </a:r>
            <a:r>
              <a:rPr lang="en-US" sz="2000" dirty="0"/>
              <a:t> </a:t>
            </a:r>
            <a:r>
              <a:rPr lang="en-US" sz="2000" dirty="0" err="1"/>
              <a:t>açılan</a:t>
            </a:r>
            <a:r>
              <a:rPr lang="en-US" sz="2000" dirty="0"/>
              <a:t> </a:t>
            </a:r>
            <a:r>
              <a:rPr lang="en-US" sz="2000" dirty="0" err="1"/>
              <a:t>kurslar</a:t>
            </a:r>
            <a:r>
              <a:rPr lang="en-US" sz="2000" dirty="0"/>
              <a:t>, </a:t>
            </a:r>
            <a:r>
              <a:rPr lang="en-US" sz="2000" dirty="0" err="1"/>
              <a:t>çalışma</a:t>
            </a:r>
            <a:r>
              <a:rPr lang="en-US" sz="2000" dirty="0"/>
              <a:t> </a:t>
            </a:r>
            <a:r>
              <a:rPr lang="en-US" sz="2000" dirty="0" err="1"/>
              <a:t>günlerinde</a:t>
            </a:r>
            <a:r>
              <a:rPr lang="en-US" sz="2000" dirty="0"/>
              <a:t> </a:t>
            </a:r>
            <a:r>
              <a:rPr lang="en-US" sz="2000" dirty="0" err="1"/>
              <a:t>ders</a:t>
            </a:r>
            <a:r>
              <a:rPr lang="en-US" sz="2000" dirty="0"/>
              <a:t> </a:t>
            </a:r>
            <a:r>
              <a:rPr lang="en-US" sz="2000" dirty="0" err="1"/>
              <a:t>saatleri</a:t>
            </a:r>
            <a:r>
              <a:rPr lang="en-US" sz="2000" dirty="0"/>
              <a:t> </a:t>
            </a:r>
            <a:r>
              <a:rPr lang="en-US" sz="2000" dirty="0" err="1"/>
              <a:t>dışında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22:00’ ye </a:t>
            </a:r>
            <a:r>
              <a:rPr lang="en-US" sz="2000" dirty="0" err="1"/>
              <a:t>kadar</a:t>
            </a:r>
            <a:r>
              <a:rPr lang="en-US" sz="2000" dirty="0"/>
              <a:t> </a:t>
            </a:r>
            <a:r>
              <a:rPr lang="en-US" sz="2000" dirty="0" err="1"/>
              <a:t>yapılabilir.İhtiyaç</a:t>
            </a:r>
            <a:r>
              <a:rPr lang="en-US" sz="2000" dirty="0"/>
              <a:t> </a:t>
            </a:r>
            <a:r>
              <a:rPr lang="en-US" sz="2000" dirty="0" err="1"/>
              <a:t>duyulması</a:t>
            </a:r>
            <a:r>
              <a:rPr lang="en-US" sz="2000" dirty="0"/>
              <a:t> </a:t>
            </a:r>
            <a:r>
              <a:rPr lang="en-US" sz="2000" dirty="0" err="1"/>
              <a:t>halinde</a:t>
            </a:r>
            <a:r>
              <a:rPr lang="en-US" sz="2000" dirty="0"/>
              <a:t> </a:t>
            </a:r>
            <a:r>
              <a:rPr lang="en-US" sz="2000" dirty="0" err="1"/>
              <a:t>cumartesi</a:t>
            </a:r>
            <a:r>
              <a:rPr lang="en-US" sz="2000" dirty="0"/>
              <a:t>, </a:t>
            </a:r>
            <a:r>
              <a:rPr lang="en-US" sz="2000" dirty="0" err="1"/>
              <a:t>pazar</a:t>
            </a:r>
            <a:r>
              <a:rPr lang="en-US" sz="2000" dirty="0"/>
              <a:t> </a:t>
            </a:r>
            <a:r>
              <a:rPr lang="en-US" sz="2000" dirty="0" err="1"/>
              <a:t>günleri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yarıyıl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yaz</a:t>
            </a:r>
            <a:r>
              <a:rPr lang="en-US" sz="2000" dirty="0"/>
              <a:t> </a:t>
            </a:r>
            <a:r>
              <a:rPr lang="en-US" sz="2000" dirty="0" err="1"/>
              <a:t>tatillerinde</a:t>
            </a:r>
            <a:r>
              <a:rPr lang="en-US" sz="2000" dirty="0"/>
              <a:t> de </a:t>
            </a:r>
            <a:r>
              <a:rPr lang="en-US" sz="2000" dirty="0" err="1"/>
              <a:t>açılabilir</a:t>
            </a:r>
            <a:r>
              <a:rPr lang="en-US" sz="2000" dirty="0"/>
              <a:t>.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saatinin</a:t>
            </a:r>
            <a:r>
              <a:rPr lang="en-US" sz="2000" dirty="0"/>
              <a:t> </a:t>
            </a:r>
            <a:r>
              <a:rPr lang="en-US" sz="2000" dirty="0" err="1"/>
              <a:t>süresi</a:t>
            </a:r>
            <a:r>
              <a:rPr lang="en-US" sz="2000" dirty="0"/>
              <a:t> 40 </a:t>
            </a:r>
            <a:r>
              <a:rPr lang="en-US" sz="2000" dirty="0" err="1"/>
              <a:t>dakikadır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algn="just"/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dönemlerine</a:t>
            </a:r>
            <a:r>
              <a:rPr lang="en-US" sz="2000" dirty="0"/>
              <a:t> </a:t>
            </a:r>
            <a:r>
              <a:rPr lang="en-US" sz="2000" dirty="0" err="1"/>
              <a:t>göre</a:t>
            </a:r>
            <a:r>
              <a:rPr lang="en-US" sz="2000" dirty="0"/>
              <a:t> </a:t>
            </a:r>
            <a:r>
              <a:rPr lang="en-US" sz="2000" dirty="0" err="1"/>
              <a:t>programlanan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saatleri</a:t>
            </a:r>
            <a:r>
              <a:rPr lang="en-US" sz="2000" dirty="0"/>
              <a:t>,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merkezinin</a:t>
            </a:r>
            <a:r>
              <a:rPr lang="en-US" sz="2000" dirty="0"/>
              <a:t> </a:t>
            </a:r>
            <a:r>
              <a:rPr lang="en-US" sz="2000" dirty="0" err="1"/>
              <a:t>imkânları</a:t>
            </a:r>
            <a:r>
              <a:rPr lang="en-US" sz="2000" dirty="0"/>
              <a:t> </a:t>
            </a:r>
            <a:r>
              <a:rPr lang="en-US" sz="2000" dirty="0" err="1"/>
              <a:t>ölçüsünde</a:t>
            </a:r>
            <a:r>
              <a:rPr lang="en-US" sz="2000" dirty="0"/>
              <a:t> her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kurs</a:t>
            </a:r>
            <a:r>
              <a:rPr lang="en-US" sz="2000" dirty="0"/>
              <a:t> </a:t>
            </a:r>
            <a:r>
              <a:rPr lang="en-US" sz="2000" dirty="0" err="1"/>
              <a:t>günü</a:t>
            </a:r>
            <a:r>
              <a:rPr lang="en-US" sz="2000" dirty="0"/>
              <a:t> 2 </a:t>
            </a:r>
            <a:r>
              <a:rPr lang="en-US" sz="2000" dirty="0" err="1"/>
              <a:t>saatten</a:t>
            </a:r>
            <a:r>
              <a:rPr lang="en-US" sz="2000" dirty="0"/>
              <a:t> </a:t>
            </a:r>
            <a:r>
              <a:rPr lang="en-US" sz="2000" dirty="0" err="1"/>
              <a:t>az</a:t>
            </a:r>
            <a:r>
              <a:rPr lang="en-US" sz="2000" dirty="0"/>
              <a:t>, 8 </a:t>
            </a:r>
            <a:r>
              <a:rPr lang="en-US" sz="2000" dirty="0" err="1"/>
              <a:t>saatten</a:t>
            </a:r>
            <a:r>
              <a:rPr lang="en-US" sz="2000" dirty="0"/>
              <a:t> </a:t>
            </a:r>
            <a:r>
              <a:rPr lang="en-US" sz="2000" dirty="0" err="1"/>
              <a:t>çok</a:t>
            </a:r>
            <a:r>
              <a:rPr lang="en-US" sz="2000" dirty="0"/>
              <a:t> </a:t>
            </a:r>
            <a:r>
              <a:rPr lang="en-US" sz="2000" dirty="0" err="1"/>
              <a:t>olmamak</a:t>
            </a:r>
            <a:r>
              <a:rPr lang="en-US" sz="2000" dirty="0"/>
              <a:t> </a:t>
            </a:r>
            <a:r>
              <a:rPr lang="en-US" sz="2000" dirty="0" err="1"/>
              <a:t>üzere</a:t>
            </a:r>
            <a:r>
              <a:rPr lang="en-US" sz="2000" dirty="0"/>
              <a:t> </a:t>
            </a:r>
            <a:r>
              <a:rPr lang="en-US" sz="2000" dirty="0" err="1"/>
              <a:t>haftanın</a:t>
            </a:r>
            <a:r>
              <a:rPr lang="en-US" sz="2000" dirty="0"/>
              <a:t> </a:t>
            </a:r>
            <a:r>
              <a:rPr lang="en-US" sz="2000" dirty="0" err="1"/>
              <a:t>değişik</a:t>
            </a:r>
            <a:r>
              <a:rPr lang="en-US" sz="2000" dirty="0"/>
              <a:t> </a:t>
            </a:r>
            <a:r>
              <a:rPr lang="en-US" sz="2000" dirty="0" err="1"/>
              <a:t>günlerine</a:t>
            </a:r>
            <a:r>
              <a:rPr lang="en-US" sz="2000" dirty="0"/>
              <a:t> </a:t>
            </a:r>
            <a:r>
              <a:rPr lang="en-US" sz="2000" dirty="0" err="1"/>
              <a:t>dağıtılabilir.Ancak</a:t>
            </a:r>
            <a:r>
              <a:rPr lang="en-US" sz="2000" dirty="0"/>
              <a:t>,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güne</a:t>
            </a:r>
            <a:r>
              <a:rPr lang="en-US" sz="2000" dirty="0"/>
              <a:t> </a:t>
            </a:r>
            <a:r>
              <a:rPr lang="en-US" sz="2000" dirty="0" err="1"/>
              <a:t>aynı</a:t>
            </a:r>
            <a:r>
              <a:rPr lang="en-US" sz="2000" dirty="0"/>
              <a:t> </a:t>
            </a:r>
            <a:r>
              <a:rPr lang="en-US" sz="2000" dirty="0" err="1"/>
              <a:t>dersten</a:t>
            </a:r>
            <a:r>
              <a:rPr lang="en-US" sz="2000" dirty="0"/>
              <a:t> 2 </a:t>
            </a:r>
            <a:r>
              <a:rPr lang="en-US" sz="2000" dirty="0" err="1"/>
              <a:t>saatten</a:t>
            </a:r>
            <a:r>
              <a:rPr lang="en-US" sz="2000" dirty="0"/>
              <a:t> </a:t>
            </a:r>
            <a:r>
              <a:rPr lang="en-US" sz="2000" dirty="0" err="1"/>
              <a:t>fazla</a:t>
            </a:r>
            <a:r>
              <a:rPr lang="en-US" sz="2000" dirty="0"/>
              <a:t> </a:t>
            </a:r>
            <a:r>
              <a:rPr lang="en-US" sz="2000" dirty="0" err="1"/>
              <a:t>ders</a:t>
            </a:r>
            <a:r>
              <a:rPr lang="en-US" sz="2000" dirty="0"/>
              <a:t> </a:t>
            </a:r>
            <a:r>
              <a:rPr lang="en-US" sz="2000" dirty="0" err="1"/>
              <a:t>konulamaz</a:t>
            </a:r>
            <a:r>
              <a:rPr lang="en-US" sz="2000" dirty="0"/>
              <a:t>.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08383"/>
          </a:xfrm>
        </p:spPr>
        <p:txBody>
          <a:bodyPr>
            <a:normAutofit/>
          </a:bodyPr>
          <a:lstStyle/>
          <a:p>
            <a:r>
              <a:rPr lang="tr-TR" dirty="0" smtClean="0"/>
              <a:t>ÖNEMLİ NOKTALAR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490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749287"/>
            <a:ext cx="8596668" cy="4292075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programlarının</a:t>
            </a:r>
            <a:r>
              <a:rPr lang="en-US" sz="2400" dirty="0"/>
              <a:t> </a:t>
            </a:r>
            <a:r>
              <a:rPr lang="en-US" sz="2400" dirty="0" err="1"/>
              <a:t>hazırlanmasında</a:t>
            </a:r>
            <a:r>
              <a:rPr lang="en-US" sz="2400" dirty="0"/>
              <a:t>; </a:t>
            </a:r>
            <a:r>
              <a:rPr lang="en-US" sz="2400" dirty="0" err="1"/>
              <a:t>kursun</a:t>
            </a:r>
            <a:r>
              <a:rPr lang="en-US" sz="2400" dirty="0"/>
              <a:t> </a:t>
            </a:r>
            <a:r>
              <a:rPr lang="en-US" sz="2400" dirty="0" err="1"/>
              <a:t>destekleyici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yetiştirici</a:t>
            </a:r>
            <a:r>
              <a:rPr lang="en-US" sz="2400" dirty="0"/>
              <a:t> </a:t>
            </a:r>
            <a:r>
              <a:rPr lang="en-US" sz="2400" dirty="0" err="1"/>
              <a:t>nitelikte</a:t>
            </a:r>
            <a:r>
              <a:rPr lang="en-US" sz="2400" dirty="0"/>
              <a:t> </a:t>
            </a:r>
            <a:r>
              <a:rPr lang="en-US" sz="2400" dirty="0" err="1"/>
              <a:t>olmasına</a:t>
            </a:r>
            <a:r>
              <a:rPr lang="en-US" sz="2400" dirty="0"/>
              <a:t> </a:t>
            </a:r>
            <a:r>
              <a:rPr lang="en-US" sz="2400" dirty="0" err="1"/>
              <a:t>dikkat</a:t>
            </a:r>
            <a:r>
              <a:rPr lang="en-US" sz="2400" dirty="0"/>
              <a:t> </a:t>
            </a:r>
            <a:r>
              <a:rPr lang="en-US" sz="2400" dirty="0" err="1"/>
              <a:t>edilir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algn="just"/>
            <a:r>
              <a:rPr lang="en-US" sz="2400" dirty="0" err="1"/>
              <a:t>Kursta</a:t>
            </a:r>
            <a:r>
              <a:rPr lang="en-US" sz="2400" dirty="0"/>
              <a:t> </a:t>
            </a:r>
            <a:r>
              <a:rPr lang="en-US" sz="2400" dirty="0" err="1"/>
              <a:t>görevlendirilen</a:t>
            </a:r>
            <a:r>
              <a:rPr lang="en-US" sz="2400" dirty="0"/>
              <a:t> </a:t>
            </a:r>
            <a:r>
              <a:rPr lang="en-US" sz="2400" dirty="0" err="1"/>
              <a:t>öğretmenler</a:t>
            </a:r>
            <a:r>
              <a:rPr lang="en-US" sz="2400" dirty="0"/>
              <a:t> </a:t>
            </a:r>
            <a:r>
              <a:rPr lang="en-US" sz="2400" dirty="0" err="1"/>
              <a:t>mazeretleri</a:t>
            </a:r>
            <a:r>
              <a:rPr lang="en-US" sz="2400" dirty="0"/>
              <a:t> </a:t>
            </a:r>
            <a:r>
              <a:rPr lang="en-US" sz="2400" dirty="0" err="1"/>
              <a:t>sebebiyle</a:t>
            </a:r>
            <a:r>
              <a:rPr lang="en-US" sz="2400" dirty="0"/>
              <a:t> </a:t>
            </a:r>
            <a:r>
              <a:rPr lang="en-US" sz="2400" dirty="0" err="1"/>
              <a:t>görevlendirme</a:t>
            </a:r>
            <a:r>
              <a:rPr lang="en-US" sz="2400" dirty="0"/>
              <a:t> </a:t>
            </a:r>
            <a:r>
              <a:rPr lang="en-US" sz="2400" dirty="0" err="1"/>
              <a:t>onaylarının</a:t>
            </a:r>
            <a:r>
              <a:rPr lang="en-US" sz="2400" dirty="0"/>
              <a:t> </a:t>
            </a:r>
            <a:r>
              <a:rPr lang="en-US" sz="2400" dirty="0" err="1"/>
              <a:t>iptalini</a:t>
            </a:r>
            <a:r>
              <a:rPr lang="en-US" sz="2400" dirty="0"/>
              <a:t> </a:t>
            </a:r>
            <a:r>
              <a:rPr lang="en-US" sz="2400" dirty="0" err="1"/>
              <a:t>isteyebilirler</a:t>
            </a:r>
            <a:r>
              <a:rPr lang="en-US" sz="2400" dirty="0"/>
              <a:t>.  </a:t>
            </a:r>
            <a:r>
              <a:rPr lang="en-US" sz="2400" dirty="0" err="1"/>
              <a:t>Ancak</a:t>
            </a:r>
            <a:r>
              <a:rPr lang="en-US" sz="2400" dirty="0"/>
              <a:t> </a:t>
            </a:r>
            <a:r>
              <a:rPr lang="en-US" sz="2400" dirty="0" err="1"/>
              <a:t>görevlendirme</a:t>
            </a:r>
            <a:r>
              <a:rPr lang="en-US" sz="2400" dirty="0"/>
              <a:t> </a:t>
            </a:r>
            <a:r>
              <a:rPr lang="en-US" sz="2400" dirty="0" err="1"/>
              <a:t>onayları</a:t>
            </a:r>
            <a:r>
              <a:rPr lang="en-US" sz="2400" dirty="0"/>
              <a:t> </a:t>
            </a:r>
            <a:r>
              <a:rPr lang="en-US" sz="2400" dirty="0" err="1" smtClean="0"/>
              <a:t>iptal</a:t>
            </a:r>
            <a:r>
              <a:rPr lang="tr-TR" sz="2400" dirty="0" smtClean="0"/>
              <a:t> </a:t>
            </a:r>
            <a:r>
              <a:rPr lang="en-US" sz="2400" dirty="0" err="1" smtClean="0"/>
              <a:t>edilmeden</a:t>
            </a:r>
            <a:r>
              <a:rPr lang="en-US" sz="2400" dirty="0" smtClean="0"/>
              <a:t> </a:t>
            </a:r>
            <a:r>
              <a:rPr lang="en-US" sz="2400" dirty="0" err="1"/>
              <a:t>görevlerini</a:t>
            </a:r>
            <a:r>
              <a:rPr lang="en-US" sz="2400" dirty="0"/>
              <a:t> </a:t>
            </a:r>
            <a:r>
              <a:rPr lang="en-US" sz="2400" dirty="0" err="1"/>
              <a:t>bırakamazlar</a:t>
            </a:r>
            <a:r>
              <a:rPr lang="en-US" sz="2400" dirty="0"/>
              <a:t>.  </a:t>
            </a:r>
            <a:r>
              <a:rPr lang="en-US" sz="2400" dirty="0" err="1"/>
              <a:t>Görevlendirilmeleri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şekilde</a:t>
            </a:r>
            <a:r>
              <a:rPr lang="en-US" sz="2400" dirty="0"/>
              <a:t> </a:t>
            </a:r>
            <a:r>
              <a:rPr lang="en-US" sz="2400" dirty="0" err="1"/>
              <a:t>iptal</a:t>
            </a:r>
            <a:r>
              <a:rPr lang="en-US" sz="2400" dirty="0"/>
              <a:t> </a:t>
            </a:r>
            <a:r>
              <a:rPr lang="en-US" sz="2400" dirty="0" err="1"/>
              <a:t>edilenlerin</a:t>
            </a:r>
            <a:r>
              <a:rPr lang="en-US" sz="2400" dirty="0"/>
              <a:t> </a:t>
            </a:r>
            <a:r>
              <a:rPr lang="en-US" sz="2400" dirty="0" err="1"/>
              <a:t>yerine</a:t>
            </a:r>
            <a:r>
              <a:rPr lang="en-US" sz="2400" dirty="0"/>
              <a:t>, </a:t>
            </a:r>
            <a:r>
              <a:rPr lang="en-US" sz="2400" dirty="0" err="1"/>
              <a:t>başvuruda</a:t>
            </a:r>
            <a:r>
              <a:rPr lang="en-US" sz="2400" dirty="0"/>
              <a:t> </a:t>
            </a:r>
            <a:r>
              <a:rPr lang="en-US" sz="2400" dirty="0" err="1"/>
              <a:t>bulunduğu</a:t>
            </a:r>
            <a:r>
              <a:rPr lang="en-US" sz="2400" dirty="0"/>
              <a:t> </a:t>
            </a:r>
            <a:r>
              <a:rPr lang="en-US" sz="2400" dirty="0" err="1"/>
              <a:t>halde</a:t>
            </a:r>
            <a:r>
              <a:rPr lang="en-US" sz="2400" dirty="0"/>
              <a:t> </a:t>
            </a:r>
            <a:r>
              <a:rPr lang="en-US" sz="2400" dirty="0" err="1"/>
              <a:t>görev</a:t>
            </a:r>
            <a:r>
              <a:rPr lang="en-US" sz="2400" dirty="0"/>
              <a:t> </a:t>
            </a:r>
            <a:r>
              <a:rPr lang="en-US" sz="2400" dirty="0" err="1"/>
              <a:t>verilemeyen</a:t>
            </a:r>
            <a:r>
              <a:rPr lang="en-US" sz="2400" dirty="0"/>
              <a:t> </a:t>
            </a:r>
            <a:r>
              <a:rPr lang="en-US" sz="2400" dirty="0" err="1"/>
              <a:t>diğer</a:t>
            </a:r>
            <a:r>
              <a:rPr lang="en-US" sz="2400" dirty="0"/>
              <a:t> </a:t>
            </a:r>
            <a:r>
              <a:rPr lang="en-US" sz="2400" dirty="0" err="1"/>
              <a:t>öğretmenler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ilk </a:t>
            </a:r>
            <a:r>
              <a:rPr lang="en-US" sz="2400" dirty="0" err="1"/>
              <a:t>defa</a:t>
            </a:r>
            <a:r>
              <a:rPr lang="en-US" sz="2400" dirty="0"/>
              <a:t> </a:t>
            </a:r>
            <a:r>
              <a:rPr lang="en-US" sz="2400" dirty="0" err="1"/>
              <a:t>müracaat</a:t>
            </a:r>
            <a:r>
              <a:rPr lang="en-US" sz="2400" dirty="0"/>
              <a:t> </a:t>
            </a:r>
            <a:r>
              <a:rPr lang="en-US" sz="2400" dirty="0" err="1"/>
              <a:t>edecek</a:t>
            </a:r>
            <a:r>
              <a:rPr lang="en-US" sz="2400" dirty="0"/>
              <a:t> </a:t>
            </a:r>
            <a:r>
              <a:rPr lang="en-US" sz="2400" dirty="0" err="1"/>
              <a:t>öğretmenler</a:t>
            </a:r>
            <a:r>
              <a:rPr lang="en-US" sz="2400" dirty="0"/>
              <a:t> </a:t>
            </a:r>
            <a:r>
              <a:rPr lang="en-US" sz="2400" dirty="0" err="1"/>
              <a:t>arasından</a:t>
            </a:r>
            <a:r>
              <a:rPr lang="en-US" sz="2400" dirty="0"/>
              <a:t> </a:t>
            </a:r>
            <a:r>
              <a:rPr lang="en-US" sz="2400" dirty="0" err="1"/>
              <a:t>görevlendirme</a:t>
            </a:r>
            <a:r>
              <a:rPr lang="en-US" sz="2400" dirty="0"/>
              <a:t> </a:t>
            </a:r>
            <a:r>
              <a:rPr lang="en-US" sz="2400" dirty="0" err="1"/>
              <a:t>yapılır</a:t>
            </a:r>
            <a:endParaRPr lang="en-US" sz="24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08383"/>
          </a:xfrm>
        </p:spPr>
        <p:txBody>
          <a:bodyPr>
            <a:normAutofit/>
          </a:bodyPr>
          <a:lstStyle/>
          <a:p>
            <a:r>
              <a:rPr lang="tr-TR" dirty="0" smtClean="0"/>
              <a:t>ÖNEMLİ NOKTALAR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061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Kurslarda</a:t>
            </a:r>
            <a:r>
              <a:rPr lang="en-US" sz="2400" dirty="0"/>
              <a:t> </a:t>
            </a:r>
            <a:r>
              <a:rPr lang="en-US" sz="2400" dirty="0" err="1"/>
              <a:t>dönem</a:t>
            </a:r>
            <a:r>
              <a:rPr lang="en-US" sz="2400" dirty="0"/>
              <a:t> </a:t>
            </a:r>
            <a:r>
              <a:rPr lang="en-US" sz="2400" dirty="0" err="1"/>
              <a:t>başında</a:t>
            </a:r>
            <a:r>
              <a:rPr lang="en-US" sz="2400" dirty="0"/>
              <a:t> </a:t>
            </a:r>
            <a:r>
              <a:rPr lang="en-US" sz="2400" dirty="0" err="1"/>
              <a:t>yapılacak</a:t>
            </a:r>
            <a:r>
              <a:rPr lang="en-US" sz="2400" dirty="0"/>
              <a:t> </a:t>
            </a:r>
            <a:r>
              <a:rPr lang="en-US" sz="2400" dirty="0" err="1"/>
              <a:t>seviye</a:t>
            </a:r>
            <a:r>
              <a:rPr lang="en-US" sz="2400" dirty="0"/>
              <a:t> </a:t>
            </a:r>
            <a:r>
              <a:rPr lang="en-US" sz="2400" dirty="0" err="1"/>
              <a:t>tespit</a:t>
            </a:r>
            <a:r>
              <a:rPr lang="en-US" sz="2400" dirty="0"/>
              <a:t> </a:t>
            </a:r>
            <a:r>
              <a:rPr lang="en-US" sz="2400" dirty="0" err="1"/>
              <a:t>sınavlarına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r>
              <a:rPr lang="en-US" sz="2400" dirty="0" err="1"/>
              <a:t>sınıflar</a:t>
            </a:r>
            <a:r>
              <a:rPr lang="en-US" sz="2400" dirty="0"/>
              <a:t>/</a:t>
            </a:r>
            <a:r>
              <a:rPr lang="en-US" sz="2400" dirty="0" err="1"/>
              <a:t>gruplar</a:t>
            </a:r>
            <a:r>
              <a:rPr lang="en-US" sz="2400" dirty="0"/>
              <a:t> </a:t>
            </a:r>
            <a:r>
              <a:rPr lang="en-US" sz="2400" dirty="0" err="1"/>
              <a:t>oluşturulabilir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 smtClean="0"/>
              <a:t>Kurslara</a:t>
            </a:r>
            <a:r>
              <a:rPr lang="en-US" sz="2400" dirty="0" smtClean="0"/>
              <a:t> </a:t>
            </a:r>
            <a:r>
              <a:rPr lang="en-US" sz="2400" dirty="0" err="1"/>
              <a:t>katılan</a:t>
            </a:r>
            <a:r>
              <a:rPr lang="en-US" sz="2400" dirty="0"/>
              <a:t> </a:t>
            </a:r>
            <a:r>
              <a:rPr lang="en-US" sz="2400" dirty="0" err="1"/>
              <a:t>öğrencilerin</a:t>
            </a:r>
            <a:r>
              <a:rPr lang="en-US" sz="2400" dirty="0"/>
              <a:t> </a:t>
            </a:r>
            <a:r>
              <a:rPr lang="en-US" sz="2400" dirty="0" err="1"/>
              <a:t>kazandıkları</a:t>
            </a:r>
            <a:r>
              <a:rPr lang="en-US" sz="2400" dirty="0"/>
              <a:t> </a:t>
            </a:r>
            <a:r>
              <a:rPr lang="en-US" sz="2400" dirty="0" err="1"/>
              <a:t>bilgi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becerileri</a:t>
            </a:r>
            <a:r>
              <a:rPr lang="en-US" sz="2400" dirty="0"/>
              <a:t> </a:t>
            </a:r>
            <a:r>
              <a:rPr lang="en-US" sz="2400" dirty="0" err="1"/>
              <a:t>ölçmek</a:t>
            </a:r>
            <a:r>
              <a:rPr lang="en-US" sz="2400" dirty="0"/>
              <a:t> </a:t>
            </a:r>
            <a:r>
              <a:rPr lang="en-US" sz="2400" dirty="0" err="1"/>
              <a:t>amacıyla</a:t>
            </a:r>
            <a:r>
              <a:rPr lang="en-US" sz="2400" dirty="0"/>
              <a:t> </a:t>
            </a:r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merkezinde</a:t>
            </a:r>
            <a:r>
              <a:rPr lang="en-US" sz="2400" dirty="0"/>
              <a:t> </a:t>
            </a:r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saatleri</a:t>
            </a:r>
            <a:r>
              <a:rPr lang="en-US" sz="2400" dirty="0"/>
              <a:t> </a:t>
            </a:r>
            <a:r>
              <a:rPr lang="en-US" sz="2400" dirty="0" err="1"/>
              <a:t>içinde</a:t>
            </a:r>
            <a:r>
              <a:rPr lang="en-US" sz="2400" dirty="0"/>
              <a:t> her </a:t>
            </a:r>
            <a:r>
              <a:rPr lang="en-US" sz="2400" dirty="0" err="1"/>
              <a:t>aydeğerlendirme</a:t>
            </a:r>
            <a:r>
              <a:rPr lang="en-US" sz="2400" dirty="0"/>
              <a:t> </a:t>
            </a:r>
            <a:r>
              <a:rPr lang="en-US" sz="2400" dirty="0" err="1"/>
              <a:t>yapılır.Değerlendirme</a:t>
            </a:r>
            <a:r>
              <a:rPr lang="en-US" sz="2400" dirty="0"/>
              <a:t> </a:t>
            </a:r>
            <a:r>
              <a:rPr lang="en-US" sz="2400" dirty="0" err="1"/>
              <a:t>sonuçları</a:t>
            </a:r>
            <a:r>
              <a:rPr lang="en-US" sz="2400" dirty="0"/>
              <a:t> </a:t>
            </a:r>
            <a:r>
              <a:rPr lang="en-US" sz="2400" dirty="0" err="1"/>
              <a:t>analiz</a:t>
            </a:r>
            <a:r>
              <a:rPr lang="en-US" sz="2400" dirty="0"/>
              <a:t> </a:t>
            </a:r>
            <a:r>
              <a:rPr lang="en-US" sz="2400" dirty="0" err="1"/>
              <a:t>edilerek</a:t>
            </a:r>
            <a:r>
              <a:rPr lang="en-US" sz="2400" dirty="0"/>
              <a:t>, </a:t>
            </a:r>
            <a:r>
              <a:rPr lang="en-US" sz="2400" dirty="0" err="1"/>
              <a:t>eksikliği</a:t>
            </a:r>
            <a:r>
              <a:rPr lang="en-US" sz="2400" dirty="0"/>
              <a:t> </a:t>
            </a:r>
            <a:r>
              <a:rPr lang="en-US" sz="2400" dirty="0" err="1"/>
              <a:t>görülen</a:t>
            </a:r>
            <a:r>
              <a:rPr lang="en-US" sz="2400" dirty="0"/>
              <a:t> </a:t>
            </a:r>
            <a:r>
              <a:rPr lang="en-US" sz="2400" dirty="0" err="1"/>
              <a:t>konular</a:t>
            </a:r>
            <a:r>
              <a:rPr lang="en-US" sz="2400" dirty="0"/>
              <a:t> </a:t>
            </a:r>
            <a:r>
              <a:rPr lang="en-US" sz="2400" dirty="0" err="1"/>
              <a:t>tamamlanır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08383"/>
          </a:xfrm>
        </p:spPr>
        <p:txBody>
          <a:bodyPr>
            <a:normAutofit/>
          </a:bodyPr>
          <a:lstStyle/>
          <a:p>
            <a:r>
              <a:rPr lang="tr-TR" dirty="0" smtClean="0"/>
              <a:t>ÖNEMLİ NOKTALAR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76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35142" y="344556"/>
            <a:ext cx="8596668" cy="675861"/>
          </a:xfrm>
        </p:spPr>
        <p:txBody>
          <a:bodyPr/>
          <a:lstStyle/>
          <a:p>
            <a:pPr algn="ctr"/>
            <a:r>
              <a:rPr lang="tr-TR" dirty="0" smtClean="0"/>
              <a:t>GÖZDEN GEÇİRME</a:t>
            </a:r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28951" t="24020" r="28814" b="8629"/>
          <a:stretch/>
        </p:blipFill>
        <p:spPr>
          <a:xfrm>
            <a:off x="2204563" y="1020417"/>
            <a:ext cx="6257825" cy="56106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00836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02621" y="52567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>
                <a:solidFill>
                  <a:schemeClr val="accent1">
                    <a:lumMod val="50000"/>
                  </a:schemeClr>
                </a:solidFill>
              </a:rPr>
              <a:t>Program Akışı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967356"/>
              </p:ext>
            </p:extLst>
          </p:nvPr>
        </p:nvGraphicFramePr>
        <p:xfrm>
          <a:off x="483180" y="1424609"/>
          <a:ext cx="9787254" cy="4518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822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68882" y="111674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tr-TR" sz="4800" dirty="0" smtClean="0"/>
              <a:t>1. DÖNEMİN DEĞERLENDİRMESİ</a:t>
            </a:r>
            <a:endParaRPr lang="en-US" sz="4800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1189521" y="2647566"/>
            <a:ext cx="8596668" cy="262047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4800" dirty="0" smtClean="0"/>
              <a:t>Plan-Program</a:t>
            </a:r>
          </a:p>
          <a:p>
            <a:pPr algn="ctr"/>
            <a:r>
              <a:rPr lang="tr-TR" sz="4800" dirty="0" smtClean="0"/>
              <a:t>Öngörü</a:t>
            </a:r>
            <a:endParaRPr lang="tr-TR" sz="4800" dirty="0" smtClean="0"/>
          </a:p>
          <a:p>
            <a:pPr algn="ctr"/>
            <a:r>
              <a:rPr lang="tr-TR" sz="4800" dirty="0" smtClean="0"/>
              <a:t>Objektiflik</a:t>
            </a:r>
          </a:p>
          <a:p>
            <a:pPr algn="ctr"/>
            <a:r>
              <a:rPr lang="tr-TR" sz="4800" dirty="0" smtClean="0"/>
              <a:t>Öğrenci Merkezlilik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27182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76047" y="2955235"/>
            <a:ext cx="7048683" cy="1320800"/>
          </a:xfrm>
        </p:spPr>
        <p:txBody>
          <a:bodyPr>
            <a:normAutofit/>
          </a:bodyPr>
          <a:lstStyle/>
          <a:p>
            <a:pPr algn="ctr"/>
            <a:r>
              <a:rPr lang="tr-TR" sz="5400" dirty="0" smtClean="0"/>
              <a:t>GÖRÜŞ VE ÖNERİLER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11162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42307" y="2782956"/>
            <a:ext cx="7088439" cy="1320800"/>
          </a:xfrm>
        </p:spPr>
        <p:txBody>
          <a:bodyPr>
            <a:noAutofit/>
          </a:bodyPr>
          <a:lstStyle/>
          <a:p>
            <a:pPr algn="ctr"/>
            <a:r>
              <a:rPr lang="tr-TR" sz="7200" dirty="0" smtClean="0"/>
              <a:t>TEŞEKKÜRLER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9041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344557"/>
            <a:ext cx="8596668" cy="649357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DYK KURS TAKVİMİ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086679"/>
            <a:ext cx="8719856" cy="53008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475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344557"/>
            <a:ext cx="8596668" cy="702365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GENEL ESASLAR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0099" y="1259441"/>
            <a:ext cx="8930492" cy="534014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err="1"/>
              <a:t>Millî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Bakanlığına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resmî</a:t>
            </a:r>
            <a:r>
              <a:rPr lang="en-US" dirty="0"/>
              <a:t>/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ortaokullar</a:t>
            </a:r>
            <a:r>
              <a:rPr lang="en-US" dirty="0"/>
              <a:t>, imam-</a:t>
            </a:r>
            <a:r>
              <a:rPr lang="en-US" dirty="0" err="1"/>
              <a:t>hatip</a:t>
            </a:r>
            <a:r>
              <a:rPr lang="en-US" dirty="0"/>
              <a:t> </a:t>
            </a:r>
            <a:r>
              <a:rPr lang="en-US" dirty="0" err="1"/>
              <a:t>ortaokulları</a:t>
            </a:r>
            <a:r>
              <a:rPr lang="en-US" dirty="0"/>
              <a:t>, </a:t>
            </a:r>
            <a:r>
              <a:rPr lang="en-US" dirty="0" err="1"/>
              <a:t>resmi</a:t>
            </a:r>
            <a:r>
              <a:rPr lang="en-US" dirty="0"/>
              <a:t>/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ortaöğretim</a:t>
            </a:r>
            <a:r>
              <a:rPr lang="en-US" dirty="0"/>
              <a:t> </a:t>
            </a:r>
            <a:r>
              <a:rPr lang="en-US" dirty="0" err="1"/>
              <a:t>kurumlarına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etmekte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öğrencilerine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kurslar</a:t>
            </a:r>
            <a:r>
              <a:rPr lang="en-US" dirty="0"/>
              <a:t> </a:t>
            </a:r>
            <a:r>
              <a:rPr lang="en-US" dirty="0" err="1"/>
              <a:t>örgün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kurumlarında</a:t>
            </a:r>
            <a:r>
              <a:rPr lang="en-US" dirty="0"/>
              <a:t>; </a:t>
            </a:r>
            <a:r>
              <a:rPr lang="en-US" dirty="0" err="1"/>
              <a:t>kursiyerlere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kurslar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yaygın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halk</a:t>
            </a:r>
            <a:r>
              <a:rPr lang="en-US" dirty="0"/>
              <a:t> </a:t>
            </a:r>
            <a:r>
              <a:rPr lang="en-US" dirty="0" err="1"/>
              <a:t>eğitimi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müdürlükleri</a:t>
            </a:r>
            <a:r>
              <a:rPr lang="en-US" dirty="0"/>
              <a:t> </a:t>
            </a:r>
            <a:r>
              <a:rPr lang="en-US" dirty="0" err="1"/>
              <a:t>sorumluluğunda</a:t>
            </a:r>
            <a:r>
              <a:rPr lang="en-US" dirty="0"/>
              <a:t> </a:t>
            </a:r>
            <a:r>
              <a:rPr lang="en-US" dirty="0" err="1" smtClean="0"/>
              <a:t>açılır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err="1"/>
              <a:t>DYK’lar</a:t>
            </a:r>
            <a:r>
              <a:rPr lang="en-US" dirty="0"/>
              <a:t>,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kurum</a:t>
            </a:r>
            <a:r>
              <a:rPr lang="en-US" dirty="0"/>
              <a:t> </a:t>
            </a:r>
            <a:r>
              <a:rPr lang="en-US" dirty="0" err="1"/>
              <a:t>müdürlüğünün</a:t>
            </a:r>
            <a:r>
              <a:rPr lang="en-US" dirty="0"/>
              <a:t> e-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modülü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başvurusu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/</a:t>
            </a:r>
            <a:r>
              <a:rPr lang="en-US" dirty="0" err="1"/>
              <a:t>ilçe</a:t>
            </a:r>
            <a:r>
              <a:rPr lang="en-US" dirty="0"/>
              <a:t> </a:t>
            </a:r>
            <a:r>
              <a:rPr lang="en-US" dirty="0" err="1"/>
              <a:t>millî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müdürlüğünün</a:t>
            </a:r>
            <a:r>
              <a:rPr lang="en-US" dirty="0"/>
              <a:t> </a:t>
            </a:r>
            <a:r>
              <a:rPr lang="en-US" dirty="0" err="1"/>
              <a:t>onayı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açılır</a:t>
            </a:r>
            <a:r>
              <a:rPr lang="en-US" dirty="0"/>
              <a:t>. </a:t>
            </a:r>
            <a:r>
              <a:rPr lang="en-US" dirty="0" err="1"/>
              <a:t>Kursların</a:t>
            </a:r>
            <a:r>
              <a:rPr lang="en-US" dirty="0"/>
              <a:t> </a:t>
            </a:r>
            <a:r>
              <a:rPr lang="en-US" dirty="0" err="1"/>
              <a:t>onay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denetimi</a:t>
            </a:r>
            <a:r>
              <a:rPr lang="en-US" dirty="0"/>
              <a:t> </a:t>
            </a:r>
            <a:r>
              <a:rPr lang="en-US" dirty="0" err="1"/>
              <a:t>milli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r>
              <a:rPr lang="en-US" dirty="0"/>
              <a:t> </a:t>
            </a:r>
            <a:r>
              <a:rPr lang="en-US" dirty="0" err="1"/>
              <a:t>adına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/</a:t>
            </a:r>
            <a:r>
              <a:rPr lang="en-US" dirty="0" err="1"/>
              <a:t>ilçe</a:t>
            </a:r>
            <a:r>
              <a:rPr lang="en-US" dirty="0"/>
              <a:t> </a:t>
            </a:r>
            <a:r>
              <a:rPr lang="en-US" dirty="0" err="1"/>
              <a:t>komisyonları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yürütülür</a:t>
            </a:r>
            <a:r>
              <a:rPr lang="en-US" dirty="0" smtClean="0"/>
              <a:t>.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en-US" dirty="0" err="1"/>
              <a:t>DYK’da</a:t>
            </a:r>
            <a:r>
              <a:rPr lang="en-US" dirty="0"/>
              <a:t> </a:t>
            </a:r>
            <a:r>
              <a:rPr lang="en-US" dirty="0" err="1"/>
              <a:t>kursların</a:t>
            </a:r>
            <a:r>
              <a:rPr lang="en-US" dirty="0"/>
              <a:t> </a:t>
            </a:r>
            <a:r>
              <a:rPr lang="en-US" dirty="0" err="1"/>
              <a:t>açılış</a:t>
            </a:r>
            <a:r>
              <a:rPr lang="en-US" dirty="0"/>
              <a:t>/</a:t>
            </a:r>
            <a:r>
              <a:rPr lang="en-US" dirty="0" err="1"/>
              <a:t>kapanış</a:t>
            </a:r>
            <a:r>
              <a:rPr lang="en-US" dirty="0"/>
              <a:t>, </a:t>
            </a:r>
            <a:r>
              <a:rPr lang="en-US" dirty="0" err="1"/>
              <a:t>onay</a:t>
            </a:r>
            <a:r>
              <a:rPr lang="en-US" dirty="0"/>
              <a:t>, </a:t>
            </a:r>
            <a:r>
              <a:rPr lang="en-US" dirty="0" err="1"/>
              <a:t>öğretmen-öğrenci</a:t>
            </a:r>
            <a:r>
              <a:rPr lang="en-US" dirty="0"/>
              <a:t> </a:t>
            </a:r>
            <a:r>
              <a:rPr lang="en-US" dirty="0" err="1"/>
              <a:t>kayıt</a:t>
            </a:r>
            <a:r>
              <a:rPr lang="en-US" dirty="0"/>
              <a:t>,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programları</a:t>
            </a:r>
            <a:r>
              <a:rPr lang="en-US" dirty="0"/>
              <a:t>, </a:t>
            </a:r>
            <a:r>
              <a:rPr lang="en-US" dirty="0" err="1"/>
              <a:t>kazanım</a:t>
            </a:r>
            <a:r>
              <a:rPr lang="en-US" dirty="0"/>
              <a:t> </a:t>
            </a:r>
            <a:r>
              <a:rPr lang="en-US" dirty="0" err="1"/>
              <a:t>testleri</a:t>
            </a:r>
            <a:r>
              <a:rPr lang="en-US" dirty="0"/>
              <a:t> vb.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işlemler</a:t>
            </a:r>
            <a:r>
              <a:rPr lang="en-US" dirty="0"/>
              <a:t>,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e-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</a:rPr>
              <a:t>kurs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 (http://odsgm.meb.gov.tr/kurslar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http://e-kurs.eba.gov.tr/) </a:t>
            </a:r>
            <a:r>
              <a:rPr lang="en-US" dirty="0" err="1"/>
              <a:t>modülü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356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471475"/>
            <a:ext cx="8596668" cy="4637776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DYK’lar</a:t>
            </a:r>
            <a:r>
              <a:rPr lang="en-US" sz="2400" dirty="0" smtClean="0"/>
              <a:t> </a:t>
            </a:r>
            <a:r>
              <a:rPr lang="en-US" sz="2400" dirty="0" err="1"/>
              <a:t>özel</a:t>
            </a:r>
            <a:r>
              <a:rPr lang="en-US" sz="2400" dirty="0"/>
              <a:t> </a:t>
            </a:r>
            <a:r>
              <a:rPr lang="en-US" sz="2400" dirty="0" err="1"/>
              <a:t>öğretim</a:t>
            </a:r>
            <a:r>
              <a:rPr lang="en-US" sz="2400" dirty="0"/>
              <a:t> </a:t>
            </a:r>
            <a:r>
              <a:rPr lang="en-US" sz="2400" dirty="0" err="1"/>
              <a:t>kurumları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herhangi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yayınevi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iş</a:t>
            </a:r>
            <a:r>
              <a:rPr lang="en-US" sz="2400" dirty="0"/>
              <a:t> </a:t>
            </a:r>
            <a:r>
              <a:rPr lang="en-US" sz="2400" dirty="0" err="1"/>
              <a:t>birliği</a:t>
            </a:r>
            <a:r>
              <a:rPr lang="en-US" sz="2400" dirty="0"/>
              <a:t> </a:t>
            </a:r>
            <a:r>
              <a:rPr lang="en-US" sz="2400" dirty="0" err="1"/>
              <a:t>içinde</a:t>
            </a:r>
            <a:r>
              <a:rPr lang="en-US" sz="2400" dirty="0"/>
              <a:t> </a:t>
            </a:r>
            <a:r>
              <a:rPr lang="en-US" sz="2400" dirty="0" err="1"/>
              <a:t>açılamaz</a:t>
            </a:r>
            <a:r>
              <a:rPr lang="en-US" sz="2400" dirty="0"/>
              <a:t>. </a:t>
            </a:r>
            <a:r>
              <a:rPr lang="tr-TR" sz="2400" dirty="0" smtClean="0"/>
              <a:t>Öğrenci/Kursiyerlerden herhangi bir ücret talep edilemez.</a:t>
            </a:r>
          </a:p>
          <a:p>
            <a:pPr algn="just"/>
            <a:r>
              <a:rPr lang="en-US" sz="2400" dirty="0" err="1"/>
              <a:t>DYK’ların</a:t>
            </a:r>
            <a:r>
              <a:rPr lang="en-US" sz="2400" dirty="0"/>
              <a:t>, </a:t>
            </a:r>
            <a:r>
              <a:rPr lang="en-US" sz="2400" dirty="0" err="1"/>
              <a:t>örgün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müfredatı</a:t>
            </a:r>
            <a:r>
              <a:rPr lang="en-US" sz="2400" dirty="0"/>
              <a:t> </a:t>
            </a:r>
            <a:r>
              <a:rPr lang="en-US" sz="2400" dirty="0" err="1"/>
              <a:t>kapsamında</a:t>
            </a:r>
            <a:r>
              <a:rPr lang="en-US" sz="2400" dirty="0"/>
              <a:t> </a:t>
            </a:r>
            <a:r>
              <a:rPr lang="en-US" sz="2400" dirty="0" err="1"/>
              <a:t>Ölçme</a:t>
            </a:r>
            <a:r>
              <a:rPr lang="en-US" sz="2400" dirty="0"/>
              <a:t>, </a:t>
            </a:r>
            <a:r>
              <a:rPr lang="en-US" sz="2400" dirty="0" err="1"/>
              <a:t>Değerlendirme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Sınav</a:t>
            </a:r>
            <a:r>
              <a:rPr lang="en-US" sz="2400" dirty="0"/>
              <a:t> </a:t>
            </a:r>
            <a:r>
              <a:rPr lang="en-US" sz="2400" dirty="0" err="1"/>
              <a:t>Hizmetleri</a:t>
            </a:r>
            <a:r>
              <a:rPr lang="en-US" sz="2400" dirty="0"/>
              <a:t> </a:t>
            </a:r>
            <a:r>
              <a:rPr lang="en-US" sz="2400" dirty="0" err="1"/>
              <a:t>Genel</a:t>
            </a:r>
            <a:r>
              <a:rPr lang="en-US" sz="2400" dirty="0"/>
              <a:t> </a:t>
            </a:r>
            <a:r>
              <a:rPr lang="en-US" sz="2400" dirty="0" err="1"/>
              <a:t>Müdürlüğü</a:t>
            </a:r>
            <a:r>
              <a:rPr lang="en-US" sz="2400" dirty="0"/>
              <a:t> </a:t>
            </a:r>
            <a:r>
              <a:rPr lang="en-US" sz="2400" dirty="0" err="1"/>
              <a:t>resmî</a:t>
            </a:r>
            <a:r>
              <a:rPr lang="en-US" sz="2400" dirty="0"/>
              <a:t> internet </a:t>
            </a:r>
            <a:r>
              <a:rPr lang="en-US" sz="2400" dirty="0" err="1"/>
              <a:t>sayfasında</a:t>
            </a:r>
            <a:r>
              <a:rPr lang="en-US" sz="2400" dirty="0"/>
              <a:t> </a:t>
            </a:r>
            <a:r>
              <a:rPr lang="en-US" sz="2400" dirty="0" err="1"/>
              <a:t>yayımlanan</a:t>
            </a:r>
            <a:r>
              <a:rPr lang="en-US" sz="2400" dirty="0"/>
              <a:t> </a:t>
            </a:r>
            <a:r>
              <a:rPr lang="en-US" sz="2400" dirty="0" err="1"/>
              <a:t>kurslara</a:t>
            </a:r>
            <a:r>
              <a:rPr lang="en-US" sz="2400" dirty="0"/>
              <a:t> </a:t>
            </a:r>
            <a:r>
              <a:rPr lang="en-US" sz="2400" dirty="0" err="1"/>
              <a:t>ait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planları</a:t>
            </a:r>
            <a:r>
              <a:rPr lang="en-US" sz="2400" dirty="0"/>
              <a:t> </a:t>
            </a:r>
            <a:r>
              <a:rPr lang="en-US" sz="2400" dirty="0" err="1"/>
              <a:t>çerçevesinde</a:t>
            </a:r>
            <a:r>
              <a:rPr lang="en-US" sz="2400" dirty="0"/>
              <a:t> </a:t>
            </a:r>
            <a:r>
              <a:rPr lang="en-US" sz="2400" dirty="0" err="1"/>
              <a:t>yürütülmesi</a:t>
            </a:r>
            <a:r>
              <a:rPr lang="en-US" sz="2400" dirty="0"/>
              <a:t> </a:t>
            </a:r>
            <a:r>
              <a:rPr lang="en-US" sz="2400" dirty="0" err="1"/>
              <a:t>esastır</a:t>
            </a:r>
            <a:r>
              <a:rPr lang="en-US" sz="2400" dirty="0"/>
              <a:t>. </a:t>
            </a:r>
            <a:r>
              <a:rPr lang="en-US" sz="2400" dirty="0" err="1"/>
              <a:t>Planı</a:t>
            </a:r>
            <a:r>
              <a:rPr lang="en-US" sz="2400" dirty="0"/>
              <a:t> </a:t>
            </a:r>
            <a:r>
              <a:rPr lang="en-US" sz="2400" dirty="0" err="1"/>
              <a:t>yayımlanmayan</a:t>
            </a:r>
            <a:r>
              <a:rPr lang="en-US" sz="2400" dirty="0"/>
              <a:t> </a:t>
            </a:r>
            <a:r>
              <a:rPr lang="en-US" sz="2400" dirty="0" err="1"/>
              <a:t>dersler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o </a:t>
            </a:r>
            <a:r>
              <a:rPr lang="en-US" sz="2400" dirty="0" err="1"/>
              <a:t>derse</a:t>
            </a:r>
            <a:r>
              <a:rPr lang="en-US" sz="2400" dirty="0"/>
              <a:t> </a:t>
            </a:r>
            <a:r>
              <a:rPr lang="en-US" sz="2400" dirty="0" err="1"/>
              <a:t>giren</a:t>
            </a:r>
            <a:r>
              <a:rPr lang="en-US" sz="2400" dirty="0"/>
              <a:t> </a:t>
            </a:r>
            <a:r>
              <a:rPr lang="en-US" sz="2400" dirty="0" err="1"/>
              <a:t>öğretmen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planı</a:t>
            </a:r>
            <a:r>
              <a:rPr lang="en-US" sz="2400" dirty="0"/>
              <a:t> </a:t>
            </a:r>
            <a:r>
              <a:rPr lang="en-US" sz="2400" dirty="0" err="1"/>
              <a:t>oluşturulur</a:t>
            </a:r>
            <a:r>
              <a:rPr lang="en-US" sz="2400" dirty="0"/>
              <a:t>. </a:t>
            </a:r>
            <a:r>
              <a:rPr lang="en-US" sz="2400" dirty="0" err="1"/>
              <a:t>Kurslara</a:t>
            </a:r>
            <a:r>
              <a:rPr lang="en-US" sz="2400" dirty="0"/>
              <a:t> </a:t>
            </a:r>
            <a:r>
              <a:rPr lang="en-US" sz="2400" dirty="0" err="1"/>
              <a:t>ait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planları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geç</a:t>
            </a:r>
            <a:r>
              <a:rPr lang="en-US" sz="2400" dirty="0"/>
              <a:t> </a:t>
            </a:r>
            <a:r>
              <a:rPr lang="en-US" sz="2400" dirty="0" err="1"/>
              <a:t>kursların</a:t>
            </a:r>
            <a:r>
              <a:rPr lang="en-US" sz="2400" dirty="0"/>
              <a:t> </a:t>
            </a:r>
            <a:r>
              <a:rPr lang="en-US" sz="2400" dirty="0" err="1"/>
              <a:t>açıldığı</a:t>
            </a:r>
            <a:r>
              <a:rPr lang="en-US" sz="2400" dirty="0"/>
              <a:t> </a:t>
            </a:r>
            <a:r>
              <a:rPr lang="en-US" sz="2400" dirty="0" err="1"/>
              <a:t>haftanın</a:t>
            </a:r>
            <a:r>
              <a:rPr lang="en-US" sz="2400" dirty="0"/>
              <a:t> son </a:t>
            </a:r>
            <a:r>
              <a:rPr lang="en-US" sz="2400" dirty="0" err="1"/>
              <a:t>iş</a:t>
            </a:r>
            <a:r>
              <a:rPr lang="en-US" sz="2400" dirty="0"/>
              <a:t> </a:t>
            </a:r>
            <a:r>
              <a:rPr lang="en-US" sz="2400" dirty="0" err="1"/>
              <a:t>gününe</a:t>
            </a:r>
            <a:r>
              <a:rPr lang="en-US" sz="2400" dirty="0"/>
              <a:t>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merkezi</a:t>
            </a:r>
            <a:r>
              <a:rPr lang="en-US" sz="2400" dirty="0"/>
              <a:t> </a:t>
            </a:r>
            <a:r>
              <a:rPr lang="en-US" sz="2400" dirty="0" err="1"/>
              <a:t>müdürlüğünce</a:t>
            </a:r>
            <a:r>
              <a:rPr lang="en-US" sz="2400" dirty="0"/>
              <a:t> </a:t>
            </a:r>
            <a:r>
              <a:rPr lang="en-US" sz="2400" dirty="0" err="1"/>
              <a:t>onaylanır</a:t>
            </a:r>
            <a:r>
              <a:rPr lang="en-US" sz="2000" dirty="0"/>
              <a:t>.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677334" y="344557"/>
            <a:ext cx="8596668" cy="702365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GENEL ESASLAR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45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676884"/>
            <a:ext cx="8596668" cy="4021551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/>
              <a:t>DYK’lar</a:t>
            </a:r>
            <a:r>
              <a:rPr lang="en-US" sz="2400" dirty="0"/>
              <a:t>, DYK </a:t>
            </a:r>
            <a:r>
              <a:rPr lang="en-US" sz="2400" dirty="0" err="1"/>
              <a:t>iş</a:t>
            </a:r>
            <a:r>
              <a:rPr lang="en-US" sz="2400" dirty="0"/>
              <a:t> </a:t>
            </a:r>
            <a:r>
              <a:rPr lang="en-US" sz="2400" dirty="0" err="1"/>
              <a:t>takvimine</a:t>
            </a:r>
            <a:r>
              <a:rPr lang="en-US" sz="2400" dirty="0"/>
              <a:t> </a:t>
            </a:r>
            <a:r>
              <a:rPr lang="en-US" sz="2400" dirty="0" err="1"/>
              <a:t>uygun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açılır</a:t>
            </a:r>
            <a:r>
              <a:rPr lang="en-US" sz="2400" dirty="0"/>
              <a:t>. II. </a:t>
            </a:r>
            <a:r>
              <a:rPr lang="en-US" sz="2400" dirty="0" err="1"/>
              <a:t>dönem</a:t>
            </a:r>
            <a:r>
              <a:rPr lang="en-US" sz="2400" dirty="0"/>
              <a:t> </a:t>
            </a:r>
            <a:r>
              <a:rPr lang="en-US" sz="2400" dirty="0" err="1"/>
              <a:t>kursları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geç</a:t>
            </a:r>
            <a:r>
              <a:rPr lang="en-US" sz="2400" dirty="0"/>
              <a:t> mart </a:t>
            </a:r>
            <a:r>
              <a:rPr lang="en-US" sz="2400" dirty="0" err="1"/>
              <a:t>ayının</a:t>
            </a:r>
            <a:r>
              <a:rPr lang="en-US" sz="2400" dirty="0"/>
              <a:t> </a:t>
            </a:r>
            <a:r>
              <a:rPr lang="en-US" sz="2400" dirty="0" err="1"/>
              <a:t>birinci</a:t>
            </a:r>
            <a:r>
              <a:rPr lang="en-US" sz="2400" dirty="0"/>
              <a:t> </a:t>
            </a:r>
            <a:r>
              <a:rPr lang="en-US" sz="2400" dirty="0" err="1"/>
              <a:t>haftasında</a:t>
            </a:r>
            <a:r>
              <a:rPr lang="en-US" sz="2400" dirty="0"/>
              <a:t> </a:t>
            </a:r>
            <a:r>
              <a:rPr lang="en-US" sz="2400" dirty="0" err="1"/>
              <a:t>başlatılır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17 </a:t>
            </a:r>
            <a:r>
              <a:rPr lang="en-US" sz="2400" dirty="0" err="1"/>
              <a:t>Haziran</a:t>
            </a:r>
            <a:r>
              <a:rPr lang="en-US" sz="2400" dirty="0"/>
              <a:t> 2016 </a:t>
            </a:r>
            <a:r>
              <a:rPr lang="en-US" sz="2400" dirty="0" err="1"/>
              <a:t>tarihinde</a:t>
            </a:r>
            <a:r>
              <a:rPr lang="en-US" sz="2400" dirty="0"/>
              <a:t> </a:t>
            </a:r>
            <a:r>
              <a:rPr lang="en-US" sz="2400" dirty="0" err="1"/>
              <a:t>tamamlanır</a:t>
            </a:r>
            <a:r>
              <a:rPr lang="en-US" sz="2400" dirty="0"/>
              <a:t>. </a:t>
            </a:r>
            <a:r>
              <a:rPr lang="en-US" sz="2400" dirty="0" err="1"/>
              <a:t>Olağanüstü</a:t>
            </a:r>
            <a:r>
              <a:rPr lang="en-US" sz="2400" dirty="0"/>
              <a:t> </a:t>
            </a:r>
            <a:r>
              <a:rPr lang="en-US" sz="2400" dirty="0" err="1"/>
              <a:t>durumlarda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süreler</a:t>
            </a:r>
            <a:r>
              <a:rPr lang="en-US" sz="2400" dirty="0"/>
              <a:t> </a:t>
            </a:r>
            <a:r>
              <a:rPr lang="en-US" sz="2400" dirty="0" err="1"/>
              <a:t>il</a:t>
            </a:r>
            <a:r>
              <a:rPr lang="en-US" sz="2400" dirty="0"/>
              <a:t>/</a:t>
            </a:r>
            <a:r>
              <a:rPr lang="en-US" sz="2400" dirty="0" err="1"/>
              <a:t>ilçe</a:t>
            </a:r>
            <a:r>
              <a:rPr lang="en-US" sz="2400" dirty="0"/>
              <a:t> </a:t>
            </a:r>
            <a:r>
              <a:rPr lang="en-US" sz="2400" dirty="0" err="1"/>
              <a:t>millî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müdürlüklerince</a:t>
            </a:r>
            <a:r>
              <a:rPr lang="en-US" sz="2400" dirty="0"/>
              <a:t> </a:t>
            </a:r>
            <a:r>
              <a:rPr lang="en-US" sz="2400" dirty="0" err="1"/>
              <a:t>değiştirilebilir</a:t>
            </a:r>
            <a:r>
              <a:rPr lang="en-US" sz="2400" dirty="0"/>
              <a:t>. </a:t>
            </a:r>
            <a:endParaRPr lang="tr-TR" sz="2400" dirty="0" smtClean="0"/>
          </a:p>
          <a:p>
            <a:pPr algn="just"/>
            <a:r>
              <a:rPr lang="en-US" sz="2400" dirty="0" err="1"/>
              <a:t>DYK’lara</a:t>
            </a:r>
            <a:r>
              <a:rPr lang="en-US" sz="2400" dirty="0"/>
              <a:t> </a:t>
            </a:r>
            <a:r>
              <a:rPr lang="en-US" sz="2400" dirty="0" err="1"/>
              <a:t>kayıt</a:t>
            </a:r>
            <a:r>
              <a:rPr lang="en-US" sz="2400" dirty="0"/>
              <a:t> </a:t>
            </a:r>
            <a:r>
              <a:rPr lang="en-US" sz="2400" dirty="0" err="1"/>
              <a:t>yaptıran</a:t>
            </a:r>
            <a:r>
              <a:rPr lang="en-US" sz="2400" dirty="0"/>
              <a:t> </a:t>
            </a:r>
            <a:r>
              <a:rPr lang="en-US" sz="2400" dirty="0" err="1"/>
              <a:t>öğrencilerin</a:t>
            </a:r>
            <a:r>
              <a:rPr lang="en-US" sz="2400" dirty="0"/>
              <a:t> </a:t>
            </a:r>
            <a:r>
              <a:rPr lang="en-US" sz="2400" dirty="0" err="1"/>
              <a:t>devamları</a:t>
            </a:r>
            <a:r>
              <a:rPr lang="en-US" sz="2400" dirty="0"/>
              <a:t> </a:t>
            </a:r>
            <a:r>
              <a:rPr lang="en-US" sz="2400" dirty="0" err="1"/>
              <a:t>zorunludur</a:t>
            </a:r>
            <a:r>
              <a:rPr lang="en-US" sz="2400" dirty="0"/>
              <a:t>. Her </a:t>
            </a:r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döneminde</a:t>
            </a:r>
            <a:r>
              <a:rPr lang="en-US" sz="2400" dirty="0"/>
              <a:t> </a:t>
            </a:r>
            <a:r>
              <a:rPr lang="en-US" sz="2400" dirty="0" err="1"/>
              <a:t>okutulması</a:t>
            </a:r>
            <a:r>
              <a:rPr lang="en-US" sz="2400" dirty="0"/>
              <a:t> </a:t>
            </a:r>
            <a:r>
              <a:rPr lang="en-US" sz="2400" dirty="0" err="1"/>
              <a:t>gereken</a:t>
            </a:r>
            <a:r>
              <a:rPr lang="en-US" sz="2400" dirty="0"/>
              <a:t> </a:t>
            </a:r>
            <a:r>
              <a:rPr lang="en-US" sz="2400" dirty="0" err="1"/>
              <a:t>toplam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saatinin</a:t>
            </a:r>
            <a:r>
              <a:rPr lang="en-US" sz="2400" dirty="0"/>
              <a:t> </a:t>
            </a:r>
            <a:r>
              <a:rPr lang="en-US" sz="2400" dirty="0" err="1"/>
              <a:t>özürsüz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1/10’ u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devam</a:t>
            </a:r>
            <a:r>
              <a:rPr lang="en-US" sz="2400" dirty="0"/>
              <a:t> </a:t>
            </a:r>
            <a:r>
              <a:rPr lang="en-US" sz="2400" dirty="0" err="1"/>
              <a:t>etmeyen</a:t>
            </a:r>
            <a:r>
              <a:rPr lang="en-US" sz="2400" dirty="0"/>
              <a:t> </a:t>
            </a:r>
            <a:r>
              <a:rPr lang="en-US" sz="2400" dirty="0" err="1"/>
              <a:t>öğrencilerin</a:t>
            </a:r>
            <a:r>
              <a:rPr lang="en-US" sz="2400" dirty="0"/>
              <a:t> </a:t>
            </a:r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kaydı</a:t>
            </a:r>
            <a:r>
              <a:rPr lang="en-US" sz="2400" dirty="0"/>
              <a:t> </a:t>
            </a:r>
            <a:r>
              <a:rPr lang="en-US" sz="2400" dirty="0" err="1"/>
              <a:t>silinir</a:t>
            </a:r>
            <a:r>
              <a:rPr lang="en-US" sz="2400" dirty="0"/>
              <a:t>. </a:t>
            </a:r>
            <a:r>
              <a:rPr lang="en-US" sz="2400" dirty="0" err="1"/>
              <a:t>Aynı</a:t>
            </a:r>
            <a:r>
              <a:rPr lang="en-US" sz="2400" dirty="0"/>
              <a:t> </a:t>
            </a:r>
            <a:r>
              <a:rPr lang="en-US" sz="2400" dirty="0" err="1"/>
              <a:t>dönemde</a:t>
            </a:r>
            <a:r>
              <a:rPr lang="en-US" sz="2400" dirty="0"/>
              <a:t> </a:t>
            </a:r>
            <a:r>
              <a:rPr lang="en-US" sz="2400" dirty="0" err="1"/>
              <a:t>başka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kursa</a:t>
            </a:r>
            <a:r>
              <a:rPr lang="en-US" sz="2400" dirty="0"/>
              <a:t> </a:t>
            </a:r>
            <a:r>
              <a:rPr lang="en-US" sz="2400" dirty="0" err="1"/>
              <a:t>devam</a:t>
            </a:r>
            <a:r>
              <a:rPr lang="en-US" sz="2400" dirty="0"/>
              <a:t> </a:t>
            </a:r>
            <a:r>
              <a:rPr lang="en-US" sz="2400" dirty="0" err="1"/>
              <a:t>edemez</a:t>
            </a:r>
            <a:r>
              <a:rPr lang="en-US" sz="2400" dirty="0"/>
              <a:t>. </a:t>
            </a:r>
            <a:endParaRPr lang="tr-TR" sz="2400" dirty="0"/>
          </a:p>
          <a:p>
            <a:pPr algn="just"/>
            <a:endParaRPr lang="en-US" sz="20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677334" y="344557"/>
            <a:ext cx="8596668" cy="702365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GENEL ESASLAR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4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869041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DYK’lara</a:t>
            </a:r>
            <a:r>
              <a:rPr lang="en-US" sz="2400" dirty="0" smtClean="0"/>
              <a:t> </a:t>
            </a:r>
            <a:r>
              <a:rPr lang="en-US" sz="2400" dirty="0" err="1"/>
              <a:t>kayıt</a:t>
            </a:r>
            <a:r>
              <a:rPr lang="en-US" sz="2400" dirty="0"/>
              <a:t> </a:t>
            </a:r>
            <a:r>
              <a:rPr lang="en-US" sz="2400" dirty="0" err="1"/>
              <a:t>yaptıran</a:t>
            </a:r>
            <a:r>
              <a:rPr lang="en-US" sz="2400" dirty="0"/>
              <a:t> </a:t>
            </a:r>
            <a:r>
              <a:rPr lang="en-US" sz="2400" dirty="0" err="1"/>
              <a:t>öğrencilerin</a:t>
            </a:r>
            <a:r>
              <a:rPr lang="en-US" sz="2400" dirty="0"/>
              <a:t> </a:t>
            </a:r>
            <a:r>
              <a:rPr lang="en-US" sz="2400" dirty="0" err="1"/>
              <a:t>devamları</a:t>
            </a:r>
            <a:r>
              <a:rPr lang="en-US" sz="2400" dirty="0"/>
              <a:t> </a:t>
            </a:r>
            <a:r>
              <a:rPr lang="en-US" sz="2400" dirty="0" err="1"/>
              <a:t>zorunludur</a:t>
            </a:r>
            <a:r>
              <a:rPr lang="en-US" sz="2400" dirty="0"/>
              <a:t>. Her </a:t>
            </a:r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döneminde</a:t>
            </a:r>
            <a:r>
              <a:rPr lang="en-US" sz="2400" dirty="0"/>
              <a:t> </a:t>
            </a:r>
            <a:r>
              <a:rPr lang="en-US" sz="2400" dirty="0" err="1"/>
              <a:t>okutulması</a:t>
            </a:r>
            <a:r>
              <a:rPr lang="en-US" sz="2400" dirty="0"/>
              <a:t> </a:t>
            </a:r>
            <a:r>
              <a:rPr lang="en-US" sz="2400" dirty="0" err="1"/>
              <a:t>gereken</a:t>
            </a:r>
            <a:r>
              <a:rPr lang="en-US" sz="2400" dirty="0"/>
              <a:t> </a:t>
            </a:r>
            <a:r>
              <a:rPr lang="en-US" sz="2400" dirty="0" err="1"/>
              <a:t>toplam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saatinin</a:t>
            </a:r>
            <a:r>
              <a:rPr lang="en-US" sz="2400" dirty="0"/>
              <a:t> </a:t>
            </a:r>
            <a:r>
              <a:rPr lang="en-US" sz="2400" dirty="0" err="1"/>
              <a:t>özürsüz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1/10’ u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devam</a:t>
            </a:r>
            <a:r>
              <a:rPr lang="en-US" sz="2400" dirty="0"/>
              <a:t> </a:t>
            </a:r>
            <a:r>
              <a:rPr lang="en-US" sz="2400" dirty="0" err="1"/>
              <a:t>etmeyen</a:t>
            </a:r>
            <a:r>
              <a:rPr lang="en-US" sz="2400" dirty="0"/>
              <a:t> </a:t>
            </a:r>
            <a:r>
              <a:rPr lang="en-US" sz="2400" dirty="0" err="1"/>
              <a:t>öğrencilerin</a:t>
            </a:r>
            <a:r>
              <a:rPr lang="en-US" sz="2400" dirty="0"/>
              <a:t> </a:t>
            </a:r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kaydı</a:t>
            </a:r>
            <a:r>
              <a:rPr lang="en-US" sz="2400" dirty="0"/>
              <a:t> </a:t>
            </a:r>
            <a:r>
              <a:rPr lang="en-US" sz="2400" dirty="0" err="1"/>
              <a:t>silinir</a:t>
            </a:r>
            <a:r>
              <a:rPr lang="en-US" sz="2400" dirty="0"/>
              <a:t>. </a:t>
            </a:r>
            <a:r>
              <a:rPr lang="en-US" sz="2400" dirty="0" err="1"/>
              <a:t>Aynı</a:t>
            </a:r>
            <a:r>
              <a:rPr lang="en-US" sz="2400" dirty="0"/>
              <a:t> </a:t>
            </a:r>
            <a:r>
              <a:rPr lang="en-US" sz="2400" dirty="0" err="1"/>
              <a:t>dönemde</a:t>
            </a:r>
            <a:r>
              <a:rPr lang="en-US" sz="2400" dirty="0"/>
              <a:t> </a:t>
            </a:r>
            <a:r>
              <a:rPr lang="en-US" sz="2400" dirty="0" err="1"/>
              <a:t>başka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kursa</a:t>
            </a:r>
            <a:r>
              <a:rPr lang="en-US" sz="2400" dirty="0"/>
              <a:t> </a:t>
            </a:r>
            <a:r>
              <a:rPr lang="en-US" sz="2400" dirty="0" err="1"/>
              <a:t>devam</a:t>
            </a:r>
            <a:r>
              <a:rPr lang="en-US" sz="2400" dirty="0"/>
              <a:t> </a:t>
            </a:r>
            <a:r>
              <a:rPr lang="en-US" sz="2400" dirty="0" err="1"/>
              <a:t>edemez</a:t>
            </a:r>
            <a:r>
              <a:rPr lang="en-US" sz="2400" dirty="0"/>
              <a:t>. </a:t>
            </a:r>
            <a:endParaRPr lang="tr-TR" sz="2400" dirty="0" smtClean="0"/>
          </a:p>
          <a:p>
            <a:pPr algn="just"/>
            <a:r>
              <a:rPr lang="en-US" sz="2400" dirty="0"/>
              <a:t>DYK’larda 1 </a:t>
            </a:r>
            <a:r>
              <a:rPr lang="en-US" sz="2400" dirty="0" err="1"/>
              <a:t>dersten</a:t>
            </a:r>
            <a:r>
              <a:rPr lang="en-US" sz="2400" dirty="0"/>
              <a:t> </a:t>
            </a:r>
            <a:r>
              <a:rPr lang="en-US" sz="2400" dirty="0" err="1"/>
              <a:t>dönemlik</a:t>
            </a:r>
            <a:r>
              <a:rPr lang="en-US" sz="2400" dirty="0"/>
              <a:t> </a:t>
            </a:r>
            <a:r>
              <a:rPr lang="en-US" sz="2400" dirty="0" err="1"/>
              <a:t>açılan</a:t>
            </a:r>
            <a:r>
              <a:rPr lang="en-US" sz="2400" dirty="0"/>
              <a:t> </a:t>
            </a:r>
            <a:r>
              <a:rPr lang="en-US" sz="2400" dirty="0" err="1"/>
              <a:t>kurs</a:t>
            </a:r>
            <a:r>
              <a:rPr lang="en-US" sz="2400" dirty="0"/>
              <a:t> </a:t>
            </a:r>
            <a:r>
              <a:rPr lang="en-US" sz="2400" dirty="0" err="1"/>
              <a:t>süresi</a:t>
            </a:r>
            <a:r>
              <a:rPr lang="en-US" sz="2400" dirty="0"/>
              <a:t> 16, </a:t>
            </a:r>
            <a:r>
              <a:rPr lang="en-US" sz="2400" dirty="0" err="1"/>
              <a:t>yıllık</a:t>
            </a:r>
            <a:r>
              <a:rPr lang="en-US" sz="2400" dirty="0"/>
              <a:t> </a:t>
            </a:r>
            <a:r>
              <a:rPr lang="en-US" sz="2400" dirty="0" err="1"/>
              <a:t>açılan</a:t>
            </a:r>
            <a:r>
              <a:rPr lang="en-US" sz="2400" dirty="0"/>
              <a:t> </a:t>
            </a:r>
            <a:r>
              <a:rPr lang="en-US" sz="2400" dirty="0" err="1"/>
              <a:t>kursun</a:t>
            </a:r>
            <a:r>
              <a:rPr lang="en-US" sz="2400" dirty="0"/>
              <a:t> </a:t>
            </a:r>
            <a:r>
              <a:rPr lang="en-US" sz="2400" dirty="0" err="1"/>
              <a:t>süresi</a:t>
            </a:r>
            <a:r>
              <a:rPr lang="en-US" sz="2400" dirty="0"/>
              <a:t> </a:t>
            </a:r>
            <a:r>
              <a:rPr lang="en-US" sz="2400" dirty="0" err="1"/>
              <a:t>ise</a:t>
            </a:r>
            <a:r>
              <a:rPr lang="en-US" sz="2400" dirty="0"/>
              <a:t> 32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saatinden</a:t>
            </a:r>
            <a:r>
              <a:rPr lang="en-US" sz="2400" dirty="0"/>
              <a:t> </a:t>
            </a:r>
            <a:r>
              <a:rPr lang="en-US" sz="2400" dirty="0" err="1"/>
              <a:t>az</a:t>
            </a:r>
            <a:r>
              <a:rPr lang="en-US" sz="2400" dirty="0"/>
              <a:t> </a:t>
            </a:r>
            <a:r>
              <a:rPr lang="en-US" sz="2400" dirty="0" err="1"/>
              <a:t>olamaz</a:t>
            </a:r>
            <a:r>
              <a:rPr lang="en-US" sz="2400" dirty="0"/>
              <a:t>. </a:t>
            </a:r>
            <a:r>
              <a:rPr lang="en-US" sz="2400" dirty="0" err="1"/>
              <a:t>Yaz</a:t>
            </a:r>
            <a:r>
              <a:rPr lang="en-US" sz="2400" dirty="0"/>
              <a:t> </a:t>
            </a:r>
            <a:r>
              <a:rPr lang="en-US" sz="2400" dirty="0" err="1"/>
              <a:t>kurslarında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hüküm</a:t>
            </a:r>
            <a:r>
              <a:rPr lang="en-US" sz="2400" dirty="0"/>
              <a:t> </a:t>
            </a:r>
            <a:r>
              <a:rPr lang="en-US" sz="2400" dirty="0" err="1"/>
              <a:t>uygulanmaz</a:t>
            </a:r>
            <a:r>
              <a:rPr lang="en-US" sz="2400" dirty="0"/>
              <a:t>.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677334" y="344557"/>
            <a:ext cx="8596668" cy="702365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GENEL ESASLAR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169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437322"/>
            <a:ext cx="8596668" cy="649357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KURS MERKEZLERİ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418467"/>
            <a:ext cx="8596668" cy="454501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smtClean="0"/>
              <a:t>e-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/>
              <a:t>modülü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belirlenen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takvimi</a:t>
            </a:r>
            <a:r>
              <a:rPr lang="en-US" dirty="0"/>
              <a:t> </a:t>
            </a:r>
            <a:r>
              <a:rPr lang="en-US" dirty="0" err="1"/>
              <a:t>doğrultusunda</a:t>
            </a:r>
            <a:r>
              <a:rPr lang="en-US" dirty="0"/>
              <a:t> </a:t>
            </a:r>
            <a:r>
              <a:rPr lang="en-US" dirty="0" smtClean="0"/>
              <a:t>e-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/>
              <a:t>modülünden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düzeyinde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derslerden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açacaklarını</a:t>
            </a:r>
            <a:r>
              <a:rPr lang="en-US" dirty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ekranından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işler</a:t>
            </a:r>
            <a:r>
              <a:rPr lang="en-US" dirty="0"/>
              <a:t>.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 smtClean="0"/>
              <a:t>merkezi</a:t>
            </a:r>
            <a:r>
              <a:rPr lang="en-US" dirty="0" smtClean="0"/>
              <a:t> her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düzeyinde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6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dersten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açma</a:t>
            </a:r>
            <a:r>
              <a:rPr lang="en-US" dirty="0"/>
              <a:t> </a:t>
            </a:r>
            <a:r>
              <a:rPr lang="en-US" dirty="0" err="1"/>
              <a:t>isteğinde</a:t>
            </a:r>
            <a:r>
              <a:rPr lang="en-US" dirty="0"/>
              <a:t> </a:t>
            </a:r>
            <a:r>
              <a:rPr lang="en-US" dirty="0" err="1"/>
              <a:t>bulunarak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tercihine</a:t>
            </a:r>
            <a:r>
              <a:rPr lang="en-US" dirty="0"/>
              <a:t> </a:t>
            </a:r>
            <a:r>
              <a:rPr lang="en-US" dirty="0" err="1"/>
              <a:t>sunar</a:t>
            </a:r>
            <a:r>
              <a:rPr lang="en-US" dirty="0"/>
              <a:t>. </a:t>
            </a:r>
            <a:r>
              <a:rPr lang="en-US" dirty="0" err="1"/>
              <a:t>Kurslar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/</a:t>
            </a:r>
            <a:r>
              <a:rPr lang="en-US" dirty="0" err="1"/>
              <a:t>ilçe</a:t>
            </a:r>
            <a:r>
              <a:rPr lang="en-US" dirty="0"/>
              <a:t> </a:t>
            </a:r>
            <a:r>
              <a:rPr lang="en-US" dirty="0" err="1"/>
              <a:t>komisyonunca</a:t>
            </a:r>
            <a:r>
              <a:rPr lang="en-US" dirty="0"/>
              <a:t> </a:t>
            </a:r>
            <a:r>
              <a:rPr lang="en-US" dirty="0" err="1"/>
              <a:t>onaylanan</a:t>
            </a:r>
            <a:r>
              <a:rPr lang="en-US" dirty="0"/>
              <a:t> </a:t>
            </a:r>
            <a:r>
              <a:rPr lang="en-US" dirty="0" err="1"/>
              <a:t>derslerden</a:t>
            </a:r>
            <a:r>
              <a:rPr lang="en-US" dirty="0"/>
              <a:t> </a:t>
            </a:r>
            <a:r>
              <a:rPr lang="en-US" dirty="0" err="1"/>
              <a:t>yeterli</a:t>
            </a:r>
            <a:r>
              <a:rPr lang="en-US" dirty="0"/>
              <a:t> </a:t>
            </a:r>
            <a:r>
              <a:rPr lang="en-US" dirty="0" err="1"/>
              <a:t>sayıda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/</a:t>
            </a:r>
            <a:r>
              <a:rPr lang="en-US" dirty="0" err="1"/>
              <a:t>kursiyer</a:t>
            </a:r>
            <a:r>
              <a:rPr lang="en-US" dirty="0"/>
              <a:t> </a:t>
            </a:r>
            <a:r>
              <a:rPr lang="en-US" dirty="0" err="1"/>
              <a:t>talebi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açılır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r>
              <a:rPr lang="en-US" dirty="0"/>
              <a:t>e-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modülü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 smtClean="0"/>
              <a:t>öğrencilerine</a:t>
            </a:r>
            <a:r>
              <a:rPr lang="en-US" dirty="0" smtClean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ettikleri</a:t>
            </a:r>
            <a:r>
              <a:rPr lang="en-US" dirty="0"/>
              <a:t>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müdürlüklerince</a:t>
            </a:r>
            <a:r>
              <a:rPr lang="en-US" dirty="0"/>
              <a:t> </a:t>
            </a:r>
            <a:r>
              <a:rPr lang="en-US" dirty="0" err="1"/>
              <a:t>eba</a:t>
            </a:r>
            <a:r>
              <a:rPr lang="en-US" dirty="0"/>
              <a:t> </a:t>
            </a:r>
            <a:r>
              <a:rPr lang="en-US" dirty="0" err="1"/>
              <a:t>şifresi</a:t>
            </a:r>
            <a:r>
              <a:rPr lang="en-US" dirty="0"/>
              <a:t> </a:t>
            </a:r>
            <a:r>
              <a:rPr lang="en-US" dirty="0" err="1"/>
              <a:t>verilir</a:t>
            </a:r>
            <a:r>
              <a:rPr lang="en-US" dirty="0"/>
              <a:t>.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okulları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kurumlarına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etmekte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kursiyerlere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merkezlerince</a:t>
            </a:r>
            <a:r>
              <a:rPr lang="en-US" dirty="0"/>
              <a:t> e-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kullanım</a:t>
            </a:r>
            <a:r>
              <a:rPr lang="en-US" dirty="0"/>
              <a:t> </a:t>
            </a:r>
            <a:r>
              <a:rPr lang="en-US" dirty="0" err="1"/>
              <a:t>şifresi</a:t>
            </a:r>
            <a:r>
              <a:rPr lang="en-US" dirty="0"/>
              <a:t> </a:t>
            </a:r>
            <a:r>
              <a:rPr lang="en-US" dirty="0" err="1"/>
              <a:t>verilir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öğretmenleri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hazırlanan</a:t>
            </a:r>
            <a:r>
              <a:rPr lang="en-US" dirty="0"/>
              <a:t>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planlarını</a:t>
            </a:r>
            <a:r>
              <a:rPr lang="en-US" dirty="0"/>
              <a:t> </a:t>
            </a:r>
            <a:r>
              <a:rPr lang="en-US" dirty="0" err="1"/>
              <a:t>inceleyip</a:t>
            </a:r>
            <a:r>
              <a:rPr lang="en-US" dirty="0"/>
              <a:t> </a:t>
            </a:r>
            <a:r>
              <a:rPr lang="en-US" dirty="0" err="1"/>
              <a:t>onaylar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/>
              <a:t>e-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modülü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önceki</a:t>
            </a:r>
            <a:r>
              <a:rPr lang="en-US" dirty="0"/>
              <a:t> </a:t>
            </a:r>
            <a:r>
              <a:rPr lang="en-US" dirty="0" err="1"/>
              <a:t>yıla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AYBP,  </a:t>
            </a:r>
            <a:r>
              <a:rPr lang="en-US" dirty="0" err="1"/>
              <a:t>kursiyerlerin</a:t>
            </a:r>
            <a:r>
              <a:rPr lang="en-US" dirty="0"/>
              <a:t> diploma </a:t>
            </a:r>
            <a:r>
              <a:rPr lang="en-US" dirty="0" err="1"/>
              <a:t>notu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ölçülebilir</a:t>
            </a:r>
            <a:r>
              <a:rPr lang="en-US" dirty="0"/>
              <a:t> </a:t>
            </a:r>
            <a:r>
              <a:rPr lang="en-US" dirty="0" err="1"/>
              <a:t>kriterleri</a:t>
            </a:r>
            <a:r>
              <a:rPr lang="en-US" dirty="0"/>
              <a:t> de </a:t>
            </a:r>
            <a:r>
              <a:rPr lang="en-US" dirty="0" err="1"/>
              <a:t>dikkate</a:t>
            </a:r>
            <a:r>
              <a:rPr lang="en-US" dirty="0"/>
              <a:t> </a:t>
            </a:r>
            <a:r>
              <a:rPr lang="en-US" dirty="0" err="1"/>
              <a:t>alarak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oluşturma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işlemlerini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6415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245705"/>
            <a:ext cx="8596668" cy="479565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Kursa</a:t>
            </a:r>
            <a:r>
              <a:rPr lang="en-US" dirty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yapan</a:t>
            </a:r>
            <a:r>
              <a:rPr lang="en-US" dirty="0"/>
              <a:t> </a:t>
            </a:r>
            <a:r>
              <a:rPr lang="en-US" dirty="0" err="1"/>
              <a:t>kadrolu</a:t>
            </a:r>
            <a:r>
              <a:rPr lang="en-US" dirty="0"/>
              <a:t> </a:t>
            </a:r>
            <a:r>
              <a:rPr lang="en-US" dirty="0" err="1"/>
              <a:t>öğretmenlerin</a:t>
            </a:r>
            <a:r>
              <a:rPr lang="en-US" dirty="0"/>
              <a:t> e-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modülü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/</a:t>
            </a:r>
            <a:r>
              <a:rPr lang="en-US" dirty="0" err="1"/>
              <a:t>şubelere</a:t>
            </a:r>
            <a:r>
              <a:rPr lang="en-US" dirty="0"/>
              <a:t> </a:t>
            </a:r>
            <a:r>
              <a:rPr lang="en-US" dirty="0" err="1"/>
              <a:t>atamasını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/>
              <a:t>, </a:t>
            </a:r>
            <a:r>
              <a:rPr lang="en-US" dirty="0" err="1"/>
              <a:t>ihtiyaç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e-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modülü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/</a:t>
            </a:r>
            <a:r>
              <a:rPr lang="en-US" dirty="0" err="1"/>
              <a:t>ilçe</a:t>
            </a:r>
            <a:r>
              <a:rPr lang="en-US" dirty="0"/>
              <a:t> </a:t>
            </a:r>
            <a:r>
              <a:rPr lang="en-US" dirty="0" err="1"/>
              <a:t>komisyonundan</a:t>
            </a:r>
            <a:r>
              <a:rPr lang="en-US" dirty="0"/>
              <a:t>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ücreti</a:t>
            </a:r>
            <a:r>
              <a:rPr lang="en-US" dirty="0"/>
              <a:t> </a:t>
            </a:r>
            <a:r>
              <a:rPr lang="en-US" dirty="0" err="1"/>
              <a:t>karşılığında</a:t>
            </a:r>
            <a:r>
              <a:rPr lang="en-US" dirty="0"/>
              <a:t> </a:t>
            </a:r>
            <a:r>
              <a:rPr lang="en-US" dirty="0" err="1"/>
              <a:t>görevlendirilmek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öğretmen</a:t>
            </a:r>
            <a:r>
              <a:rPr lang="en-US" dirty="0"/>
              <a:t> </a:t>
            </a:r>
            <a:r>
              <a:rPr lang="en-US" dirty="0" err="1"/>
              <a:t>talebinde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err="1"/>
              <a:t>Kurslara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haftalık</a:t>
            </a:r>
            <a:r>
              <a:rPr lang="en-US" dirty="0"/>
              <a:t>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programını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ilgililere</a:t>
            </a:r>
            <a:r>
              <a:rPr lang="en-US" dirty="0"/>
              <a:t> </a:t>
            </a:r>
            <a:r>
              <a:rPr lang="en-US" dirty="0" err="1" smtClean="0"/>
              <a:t>duyurur</a:t>
            </a:r>
            <a:r>
              <a:rPr lang="tr-TR" dirty="0" smtClean="0"/>
              <a:t>.</a:t>
            </a:r>
          </a:p>
          <a:p>
            <a:pPr algn="just"/>
            <a:r>
              <a:rPr lang="en-US" dirty="0" err="1"/>
              <a:t>Kurs</a:t>
            </a:r>
            <a:r>
              <a:rPr lang="en-US" dirty="0"/>
              <a:t> plan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programlarının</a:t>
            </a:r>
            <a:r>
              <a:rPr lang="en-US" dirty="0"/>
              <a:t> </a:t>
            </a:r>
            <a:r>
              <a:rPr lang="en-US" dirty="0" err="1"/>
              <a:t>uygulanmasını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tedbirleri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çalışmalarında</a:t>
            </a:r>
            <a:r>
              <a:rPr lang="en-US" dirty="0"/>
              <a:t> </a:t>
            </a:r>
            <a:r>
              <a:rPr lang="en-US" dirty="0" err="1"/>
              <a:t>yönetici</a:t>
            </a:r>
            <a:r>
              <a:rPr lang="en-US" dirty="0"/>
              <a:t>, </a:t>
            </a:r>
            <a:r>
              <a:rPr lang="en-US" dirty="0" err="1"/>
              <a:t>öğretmen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 </a:t>
            </a:r>
            <a:r>
              <a:rPr lang="en-US" dirty="0" err="1"/>
              <a:t>görevlendirmeleri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yapılacak</a:t>
            </a:r>
            <a:r>
              <a:rPr lang="en-US" dirty="0"/>
              <a:t> </a:t>
            </a:r>
            <a:r>
              <a:rPr lang="en-US" dirty="0" err="1"/>
              <a:t>ücret</a:t>
            </a:r>
            <a:r>
              <a:rPr lang="en-US" dirty="0"/>
              <a:t> </a:t>
            </a:r>
            <a:r>
              <a:rPr lang="en-US" dirty="0" err="1"/>
              <a:t>ödemelerine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/>
              <a:t>yürütür</a:t>
            </a:r>
            <a:r>
              <a:rPr lang="en-US" dirty="0"/>
              <a:t>. </a:t>
            </a:r>
            <a:r>
              <a:rPr lang="en-US" dirty="0" err="1"/>
              <a:t>Kursun</a:t>
            </a:r>
            <a:r>
              <a:rPr lang="en-US" dirty="0"/>
              <a:t> </a:t>
            </a:r>
            <a:r>
              <a:rPr lang="en-US" dirty="0" err="1"/>
              <a:t>işleyişi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idari</a:t>
            </a:r>
            <a:r>
              <a:rPr lang="en-US" dirty="0"/>
              <a:t>,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hususlarla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err="1"/>
              <a:t>Kurslarda</a:t>
            </a:r>
            <a:r>
              <a:rPr lang="en-US" dirty="0"/>
              <a:t> </a:t>
            </a:r>
            <a:r>
              <a:rPr lang="en-US" dirty="0" err="1"/>
              <a:t>görev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öğretmen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kurslara</a:t>
            </a:r>
            <a:r>
              <a:rPr lang="en-US" dirty="0"/>
              <a:t> </a:t>
            </a:r>
            <a:r>
              <a:rPr lang="en-US" dirty="0" err="1"/>
              <a:t>katılan</a:t>
            </a:r>
            <a:r>
              <a:rPr lang="en-US" dirty="0"/>
              <a:t> </a:t>
            </a:r>
            <a:r>
              <a:rPr lang="en-US" dirty="0" err="1"/>
              <a:t>öğrencilere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, </a:t>
            </a:r>
            <a:r>
              <a:rPr lang="en-US" dirty="0" err="1"/>
              <a:t>devamsızlık</a:t>
            </a:r>
            <a:r>
              <a:rPr lang="en-US" dirty="0"/>
              <a:t> </a:t>
            </a:r>
            <a:r>
              <a:rPr lang="en-US" dirty="0" err="1"/>
              <a:t>takibini</a:t>
            </a:r>
            <a:r>
              <a:rPr lang="en-US" dirty="0"/>
              <a:t> </a:t>
            </a:r>
            <a:r>
              <a:rPr lang="en-US" dirty="0" err="1"/>
              <a:t>yapar</a:t>
            </a:r>
            <a:endParaRPr lang="en-US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677334" y="437322"/>
            <a:ext cx="8596668" cy="649357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KURS MERKEZLERİ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247699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</TotalTime>
  <Words>1231</Words>
  <Application>Microsoft Office PowerPoint</Application>
  <PresentationFormat>Geniş ekran</PresentationFormat>
  <Paragraphs>84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Kristal</vt:lpstr>
      <vt:lpstr>2015-2016 2. Dönem DYK Bilgilendirme Toplantısı</vt:lpstr>
      <vt:lpstr>Program Akışı</vt:lpstr>
      <vt:lpstr>DYK KURS TAKVİMİ</vt:lpstr>
      <vt:lpstr>GENEL ESASLAR</vt:lpstr>
      <vt:lpstr>GENEL ESASLAR</vt:lpstr>
      <vt:lpstr>GENEL ESASLAR</vt:lpstr>
      <vt:lpstr>GENEL ESASLAR</vt:lpstr>
      <vt:lpstr>KURS MERKEZLERİ</vt:lpstr>
      <vt:lpstr>KURS MERKEZLERİ</vt:lpstr>
      <vt:lpstr>KURS MERKEZLERİ</vt:lpstr>
      <vt:lpstr>KURSLARA ÖĞRETMEN GÖREVLENDİRMESİ</vt:lpstr>
      <vt:lpstr>KURSLARA ÖĞRETMEN GÖREVLENDİRMESİ</vt:lpstr>
      <vt:lpstr>KURSLARDA SINIFLARIN OLUŞTURULMASI</vt:lpstr>
      <vt:lpstr>KURSLARDA SINIFLARIN OLUŞTURULMASI</vt:lpstr>
      <vt:lpstr>ÖNEMLİ NOKTALAR</vt:lpstr>
      <vt:lpstr>ÖNEMLİ NOKTALAR</vt:lpstr>
      <vt:lpstr>ÖNEMLİ NOKTALAR</vt:lpstr>
      <vt:lpstr>ÖNEMLİ NOKTALAR</vt:lpstr>
      <vt:lpstr>GÖZDEN GEÇİRME</vt:lpstr>
      <vt:lpstr>1. DÖNEMİN DEĞERLENDİRMESİ</vt:lpstr>
      <vt:lpstr>GÖRÜŞ VE ÖNERİLER</vt:lpstr>
      <vt:lpstr>TEŞEKKÜRLER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2015-2016 2. Dönem DYK Bilgilendirme Toplantısı</dc:title>
  <dc:creator>Sema Ölmez</dc:creator>
  <cp:lastModifiedBy>Sema Ölmez</cp:lastModifiedBy>
  <cp:revision>20</cp:revision>
  <dcterms:created xsi:type="dcterms:W3CDTF">2016-01-04T21:17:53Z</dcterms:created>
  <dcterms:modified xsi:type="dcterms:W3CDTF">2016-01-06T10:16:13Z</dcterms:modified>
</cp:coreProperties>
</file>